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4" r:id="rId5"/>
    <p:sldMasterId id="214748371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Lexend SemiBold"/>
      <p:regular r:id="rId24"/>
      <p:bold r:id="rId25"/>
    </p:embeddedFont>
    <p:embeddedFont>
      <p:font typeface="Albert Sans Black"/>
      <p:bold r:id="rId26"/>
      <p:boldItalic r:id="rId27"/>
    </p:embeddedFont>
    <p:embeddedFont>
      <p:font typeface="Lexend Light"/>
      <p:regular r:id="rId28"/>
      <p:bold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Albert Sans Medium"/>
      <p:regular r:id="rId34"/>
      <p:bold r:id="rId35"/>
      <p:italic r:id="rId36"/>
      <p:boldItalic r:id="rId37"/>
    </p:embeddedFont>
    <p:embeddedFont>
      <p:font typeface="Albert Sans ExtraBold"/>
      <p:bold r:id="rId38"/>
      <p:boldItalic r:id="rId39"/>
    </p:embeddedFont>
    <p:embeddedFont>
      <p:font typeface="Albert Sans SemiBold"/>
      <p:regular r:id="rId40"/>
      <p:bold r:id="rId41"/>
      <p:italic r:id="rId42"/>
      <p:boldItalic r:id="rId43"/>
    </p:embeddedFont>
    <p:embeddedFont>
      <p:font typeface="Lexend"/>
      <p:regular r:id="rId44"/>
      <p:bold r:id="rId45"/>
    </p:embeddedFont>
    <p:embeddedFont>
      <p:font typeface="Lexend ExtraLight"/>
      <p:regular r:id="rId46"/>
      <p:bold r:id="rId47"/>
    </p:embeddedFont>
    <p:embeddedFont>
      <p:font typeface="Albert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F63F74-EF79-4654-986D-5C7749085074}">
  <a:tblStyle styleId="{F0F63F74-EF79-4654-986D-5C77490850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lbertSansSemiBold-regular.fntdata"/><Relationship Id="rId42" Type="http://schemas.openxmlformats.org/officeDocument/2006/relationships/font" Target="fonts/AlbertSansSemiBold-italic.fntdata"/><Relationship Id="rId41" Type="http://schemas.openxmlformats.org/officeDocument/2006/relationships/font" Target="fonts/AlbertSansSemiBold-bold.fntdata"/><Relationship Id="rId44" Type="http://schemas.openxmlformats.org/officeDocument/2006/relationships/font" Target="fonts/Lexend-regular.fntdata"/><Relationship Id="rId43" Type="http://schemas.openxmlformats.org/officeDocument/2006/relationships/font" Target="fonts/AlbertSansSemiBold-boldItalic.fntdata"/><Relationship Id="rId46" Type="http://schemas.openxmlformats.org/officeDocument/2006/relationships/font" Target="fonts/LexendExtraLight-regular.fntdata"/><Relationship Id="rId45" Type="http://schemas.openxmlformats.org/officeDocument/2006/relationships/font" Target="fonts/Lexen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AlbertSans-regular.fntdata"/><Relationship Id="rId47" Type="http://schemas.openxmlformats.org/officeDocument/2006/relationships/font" Target="fonts/LexendExtraLight-bold.fntdata"/><Relationship Id="rId49" Type="http://schemas.openxmlformats.org/officeDocument/2006/relationships/font" Target="fonts/AlbertSans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33" Type="http://schemas.openxmlformats.org/officeDocument/2006/relationships/font" Target="fonts/Montserrat-boldItalic.fntdata"/><Relationship Id="rId32" Type="http://schemas.openxmlformats.org/officeDocument/2006/relationships/font" Target="fonts/Montserrat-italic.fntdata"/><Relationship Id="rId35" Type="http://schemas.openxmlformats.org/officeDocument/2006/relationships/font" Target="fonts/AlbertSansMedium-bold.fntdata"/><Relationship Id="rId34" Type="http://schemas.openxmlformats.org/officeDocument/2006/relationships/font" Target="fonts/AlbertSansMedium-regular.fntdata"/><Relationship Id="rId37" Type="http://schemas.openxmlformats.org/officeDocument/2006/relationships/font" Target="fonts/AlbertSansMedium-boldItalic.fntdata"/><Relationship Id="rId36" Type="http://schemas.openxmlformats.org/officeDocument/2006/relationships/font" Target="fonts/AlbertSansMedium-italic.fntdata"/><Relationship Id="rId39" Type="http://schemas.openxmlformats.org/officeDocument/2006/relationships/font" Target="fonts/AlbertSansExtraBold-boldItalic.fntdata"/><Relationship Id="rId38" Type="http://schemas.openxmlformats.org/officeDocument/2006/relationships/font" Target="fonts/AlbertSansExtraBold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LexendSemiBold-regular.fntdata"/><Relationship Id="rId23" Type="http://schemas.openxmlformats.org/officeDocument/2006/relationships/slide" Target="slides/slide16.xml"/><Relationship Id="rId26" Type="http://schemas.openxmlformats.org/officeDocument/2006/relationships/font" Target="fonts/AlbertSansBlack-bold.fntdata"/><Relationship Id="rId25" Type="http://schemas.openxmlformats.org/officeDocument/2006/relationships/font" Target="fonts/LexendSemiBold-bold.fntdata"/><Relationship Id="rId28" Type="http://schemas.openxmlformats.org/officeDocument/2006/relationships/font" Target="fonts/LexendLight-regular.fntdata"/><Relationship Id="rId27" Type="http://schemas.openxmlformats.org/officeDocument/2006/relationships/font" Target="fonts/AlbertSansBlack-boldItalic.fntdata"/><Relationship Id="rId29" Type="http://schemas.openxmlformats.org/officeDocument/2006/relationships/font" Target="fonts/LexendLight-bold.fntdata"/><Relationship Id="rId51" Type="http://schemas.openxmlformats.org/officeDocument/2006/relationships/font" Target="fonts/AlbertSans-boldItalic.fntdata"/><Relationship Id="rId50" Type="http://schemas.openxmlformats.org/officeDocument/2006/relationships/font" Target="fonts/AlbertSans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54a15fee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54a15fee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54dc86eae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54dc86eae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5701545a8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5701545a8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54a15fee6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54a15fee6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5701545a8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5701545a8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believe that vehicles attempting to avoid congestion pricing are taking alternative routes, which has led to congestion issues in these newly affected areas. 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54dc86eae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54dc86ea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54a15fee6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54a15fee6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55056ac9c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55056ac9c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54a15fee6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54a15fee6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56cd2527ab_0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56cd2527ab_0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54a15fee6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54a15fee6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54a15fee6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54a15fee6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54b783e84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54b783e84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54b783e84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54b783e84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54a15fee6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54a15fee6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56cd2527ab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56cd2527ab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Roadmap" type="title">
  <p:cSld name="TITLE">
    <p:bg>
      <p:bgPr>
        <a:solidFill>
          <a:schemeClr val="accent3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35"/>
          <p:cNvSpPr txBox="1"/>
          <p:nvPr>
            <p:ph type="title"/>
          </p:nvPr>
        </p:nvSpPr>
        <p:spPr>
          <a:xfrm>
            <a:off x="303700" y="355500"/>
            <a:ext cx="8421600" cy="11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1" type="subTitle"/>
          </p:nvPr>
        </p:nvSpPr>
        <p:spPr>
          <a:xfrm>
            <a:off x="333400" y="2378453"/>
            <a:ext cx="33591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35"/>
          <p:cNvSpPr txBox="1"/>
          <p:nvPr>
            <p:ph idx="2" type="body"/>
          </p:nvPr>
        </p:nvSpPr>
        <p:spPr>
          <a:xfrm>
            <a:off x="341375" y="4655800"/>
            <a:ext cx="2088300" cy="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81" name="Google Shape;181;p35"/>
          <p:cNvSpPr txBox="1"/>
          <p:nvPr>
            <p:ph idx="3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  <a:noFill/>
        </p:spPr>
        <p:txBody>
          <a:bodyPr anchorCtr="0" anchor="ctr" bIns="91425" lIns="0" spcFirstLastPara="1" rIns="0" wrap="square" tIns="0">
            <a:noAutofit/>
          </a:bodyPr>
          <a:lstStyle>
            <a:lvl1pPr lvl="0" algn="ctr">
              <a:buNone/>
              <a:defRPr>
                <a:solidFill>
                  <a:schemeClr val="accent3"/>
                </a:solidFill>
              </a:defRPr>
            </a:lvl1pPr>
            <a:lvl2pPr lvl="1" algn="ctr">
              <a:buNone/>
              <a:defRPr>
                <a:solidFill>
                  <a:schemeClr val="accent3"/>
                </a:solidFill>
              </a:defRPr>
            </a:lvl2pPr>
            <a:lvl3pPr lvl="2" algn="ctr">
              <a:buNone/>
              <a:defRPr>
                <a:solidFill>
                  <a:schemeClr val="accent3"/>
                </a:solidFill>
              </a:defRPr>
            </a:lvl3pPr>
            <a:lvl4pPr lvl="3" algn="ctr">
              <a:buNone/>
              <a:defRPr>
                <a:solidFill>
                  <a:schemeClr val="accent3"/>
                </a:solidFill>
              </a:defRPr>
            </a:lvl4pPr>
            <a:lvl5pPr lvl="4" algn="ctr">
              <a:buNone/>
              <a:defRPr>
                <a:solidFill>
                  <a:schemeClr val="accent3"/>
                </a:solidFill>
              </a:defRPr>
            </a:lvl5pPr>
            <a:lvl6pPr lvl="5" algn="ctr">
              <a:buNone/>
              <a:defRPr>
                <a:solidFill>
                  <a:schemeClr val="accent3"/>
                </a:solidFill>
              </a:defRPr>
            </a:lvl6pPr>
            <a:lvl7pPr lvl="6" algn="ctr">
              <a:buNone/>
              <a:defRPr>
                <a:solidFill>
                  <a:schemeClr val="accent3"/>
                </a:solidFill>
              </a:defRPr>
            </a:lvl7pPr>
            <a:lvl8pPr lvl="7" algn="ctr">
              <a:buNone/>
              <a:defRPr>
                <a:solidFill>
                  <a:schemeClr val="accent3"/>
                </a:solidFill>
              </a:defRPr>
            </a:lvl8pPr>
            <a:lvl9pPr lvl="8" algn="ctr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5"/>
          <p:cNvSpPr txBox="1"/>
          <p:nvPr>
            <p:ph idx="4" type="body"/>
          </p:nvPr>
        </p:nvSpPr>
        <p:spPr>
          <a:xfrm>
            <a:off x="2652248" y="4655800"/>
            <a:ext cx="1940700" cy="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cxnSp>
        <p:nvCxnSpPr>
          <p:cNvPr id="183" name="Google Shape;183;p35"/>
          <p:cNvCxnSpPr/>
          <p:nvPr/>
        </p:nvCxnSpPr>
        <p:spPr>
          <a:xfrm>
            <a:off x="-3150" y="4448151"/>
            <a:ext cx="5232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84" name="Google Shape;184;p35"/>
          <p:cNvSpPr/>
          <p:nvPr>
            <p:ph idx="5" type="pic"/>
          </p:nvPr>
        </p:nvSpPr>
        <p:spPr>
          <a:xfrm>
            <a:off x="5229150" y="2509975"/>
            <a:ext cx="3914400" cy="263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837">
          <p15:clr>
            <a:srgbClr val="E46962"/>
          </p15:clr>
        </p15:guide>
        <p15:guide id="2" orient="horz" pos="1369">
          <p15:clr>
            <a:srgbClr val="E46962"/>
          </p15:clr>
        </p15:guide>
        <p15:guide id="3" orient="horz" pos="1581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type="title"/>
          </p:nvPr>
        </p:nvSpPr>
        <p:spPr>
          <a:xfrm>
            <a:off x="674916" y="289225"/>
            <a:ext cx="65988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6">
    <p:bg>
      <p:bgPr>
        <a:solidFill>
          <a:schemeClr val="lt2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type="title"/>
          </p:nvPr>
        </p:nvSpPr>
        <p:spPr>
          <a:xfrm>
            <a:off x="104400" y="3069000"/>
            <a:ext cx="7865400" cy="207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Lexend"/>
              <a:buNone/>
              <a:defRPr sz="8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9" name="Google Shape;189;p37"/>
          <p:cNvSpPr/>
          <p:nvPr>
            <p:ph idx="2" type="pic"/>
          </p:nvPr>
        </p:nvSpPr>
        <p:spPr>
          <a:xfrm>
            <a:off x="248250" y="256400"/>
            <a:ext cx="8647500" cy="246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3115">
          <p15:clr>
            <a:srgbClr val="E46962"/>
          </p15:clr>
        </p15:guide>
        <p15:guide id="2" orient="horz" pos="3077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5_1">
    <p:bg>
      <p:bgPr>
        <a:solidFill>
          <a:schemeClr val="accent4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>
            <p:ph type="title"/>
          </p:nvPr>
        </p:nvSpPr>
        <p:spPr>
          <a:xfrm>
            <a:off x="104400" y="150125"/>
            <a:ext cx="7883400" cy="20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Lexend"/>
              <a:buNone/>
              <a:defRPr sz="8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38"/>
          <p:cNvSpPr/>
          <p:nvPr>
            <p:ph idx="2" type="pic"/>
          </p:nvPr>
        </p:nvSpPr>
        <p:spPr>
          <a:xfrm>
            <a:off x="248250" y="2425338"/>
            <a:ext cx="8647500" cy="246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+ Phone mockup">
  <p:cSld name="CUSTOM_26_1">
    <p:bg>
      <p:bgPr>
        <a:solidFill>
          <a:schemeClr val="accent4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9"/>
          <p:cNvSpPr/>
          <p:nvPr/>
        </p:nvSpPr>
        <p:spPr>
          <a:xfrm rot="-5400000">
            <a:off x="5014800" y="1016575"/>
            <a:ext cx="5145600" cy="3112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9"/>
          <p:cNvSpPr/>
          <p:nvPr>
            <p:ph idx="2" type="pic"/>
          </p:nvPr>
        </p:nvSpPr>
        <p:spPr>
          <a:xfrm>
            <a:off x="6819050" y="857921"/>
            <a:ext cx="1598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196" name="Google Shape;196;p39"/>
          <p:cNvSpPr txBox="1"/>
          <p:nvPr>
            <p:ph idx="1" type="body"/>
          </p:nvPr>
        </p:nvSpPr>
        <p:spPr>
          <a:xfrm>
            <a:off x="687900" y="292725"/>
            <a:ext cx="42150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197" name="Google Shape;197;p39"/>
          <p:cNvSpPr txBox="1"/>
          <p:nvPr>
            <p:ph type="title"/>
          </p:nvPr>
        </p:nvSpPr>
        <p:spPr>
          <a:xfrm>
            <a:off x="661575" y="424275"/>
            <a:ext cx="42414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39"/>
          <p:cNvSpPr txBox="1"/>
          <p:nvPr>
            <p:ph idx="3" type="body"/>
          </p:nvPr>
        </p:nvSpPr>
        <p:spPr>
          <a:xfrm>
            <a:off x="661575" y="2514875"/>
            <a:ext cx="4300200" cy="21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+ Phone mockup 1">
  <p:cSld name="CUSTOM_28">
    <p:bg>
      <p:bgPr>
        <a:solidFill>
          <a:schemeClr val="accent3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0"/>
          <p:cNvSpPr/>
          <p:nvPr/>
        </p:nvSpPr>
        <p:spPr>
          <a:xfrm rot="-5400000">
            <a:off x="5014800" y="1016575"/>
            <a:ext cx="5145600" cy="3112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40"/>
          <p:cNvSpPr txBox="1"/>
          <p:nvPr>
            <p:ph idx="1" type="body"/>
          </p:nvPr>
        </p:nvSpPr>
        <p:spPr>
          <a:xfrm>
            <a:off x="661575" y="2514875"/>
            <a:ext cx="4300200" cy="21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202" name="Google Shape;202;p40"/>
          <p:cNvSpPr txBox="1"/>
          <p:nvPr>
            <p:ph idx="2" type="body"/>
          </p:nvPr>
        </p:nvSpPr>
        <p:spPr>
          <a:xfrm>
            <a:off x="687900" y="292725"/>
            <a:ext cx="42150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03" name="Google Shape;203;p40"/>
          <p:cNvSpPr txBox="1"/>
          <p:nvPr>
            <p:ph type="title"/>
          </p:nvPr>
        </p:nvSpPr>
        <p:spPr>
          <a:xfrm>
            <a:off x="661575" y="424275"/>
            <a:ext cx="42414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40"/>
          <p:cNvSpPr/>
          <p:nvPr>
            <p:ph idx="3" type="pic"/>
          </p:nvPr>
        </p:nvSpPr>
        <p:spPr>
          <a:xfrm>
            <a:off x="6819050" y="857921"/>
            <a:ext cx="1598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+ Phone and Ipad mockup">
  <p:cSld name="CUSTOM_27">
    <p:bg>
      <p:bgPr>
        <a:solidFill>
          <a:schemeClr val="accent4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/>
          <p:nvPr>
            <p:ph idx="2" type="pic"/>
          </p:nvPr>
        </p:nvSpPr>
        <p:spPr>
          <a:xfrm>
            <a:off x="869088" y="1528242"/>
            <a:ext cx="1536600" cy="32625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207" name="Google Shape;207;p41"/>
          <p:cNvSpPr/>
          <p:nvPr>
            <p:ph idx="3" type="pic"/>
          </p:nvPr>
        </p:nvSpPr>
        <p:spPr>
          <a:xfrm>
            <a:off x="3913204" y="1528242"/>
            <a:ext cx="4587000" cy="3262500"/>
          </a:xfrm>
          <a:prstGeom prst="roundRect">
            <a:avLst>
              <a:gd fmla="val 4639" name="adj"/>
            </a:avLst>
          </a:prstGeom>
          <a:noFill/>
          <a:ln>
            <a:noFill/>
          </a:ln>
        </p:spPr>
      </p:sp>
      <p:sp>
        <p:nvSpPr>
          <p:cNvPr id="208" name="Google Shape;208;p41"/>
          <p:cNvSpPr txBox="1"/>
          <p:nvPr>
            <p:ph idx="1" type="body"/>
          </p:nvPr>
        </p:nvSpPr>
        <p:spPr>
          <a:xfrm>
            <a:off x="4574425" y="271875"/>
            <a:ext cx="39087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09" name="Google Shape;209;p41"/>
          <p:cNvSpPr txBox="1"/>
          <p:nvPr>
            <p:ph idx="4" type="body"/>
          </p:nvPr>
        </p:nvSpPr>
        <p:spPr>
          <a:xfrm>
            <a:off x="687900" y="292725"/>
            <a:ext cx="34125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10" name="Google Shape;210;p41"/>
          <p:cNvSpPr txBox="1"/>
          <p:nvPr>
            <p:ph type="title"/>
          </p:nvPr>
        </p:nvSpPr>
        <p:spPr>
          <a:xfrm>
            <a:off x="661575" y="424275"/>
            <a:ext cx="34389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1">
  <p:cSld name="CUSTOM_1_1">
    <p:bg>
      <p:bgPr>
        <a:solidFill>
          <a:schemeClr val="accent3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>
            <p:ph idx="1" type="body"/>
          </p:nvPr>
        </p:nvSpPr>
        <p:spPr>
          <a:xfrm>
            <a:off x="887306" y="2097422"/>
            <a:ext cx="2922000" cy="215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13" name="Google Shape;213;p42"/>
          <p:cNvSpPr txBox="1"/>
          <p:nvPr>
            <p:ph idx="2" type="subTitle"/>
          </p:nvPr>
        </p:nvSpPr>
        <p:spPr>
          <a:xfrm>
            <a:off x="904390" y="1077175"/>
            <a:ext cx="29283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42"/>
          <p:cNvSpPr txBox="1"/>
          <p:nvPr>
            <p:ph idx="3" type="body"/>
          </p:nvPr>
        </p:nvSpPr>
        <p:spPr>
          <a:xfrm>
            <a:off x="904890" y="901275"/>
            <a:ext cx="2927700" cy="1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>
  <p:cSld name="CUSTOM_2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3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17" name="Google Shape;217;p43"/>
          <p:cNvSpPr txBox="1"/>
          <p:nvPr>
            <p:ph type="title"/>
          </p:nvPr>
        </p:nvSpPr>
        <p:spPr>
          <a:xfrm>
            <a:off x="661574" y="424278"/>
            <a:ext cx="51513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43"/>
          <p:cNvSpPr/>
          <p:nvPr>
            <p:ph idx="2" type="pic"/>
          </p:nvPr>
        </p:nvSpPr>
        <p:spPr>
          <a:xfrm>
            <a:off x="1566125" y="1676025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43"/>
          <p:cNvSpPr/>
          <p:nvPr>
            <p:ph idx="3" type="pic"/>
          </p:nvPr>
        </p:nvSpPr>
        <p:spPr>
          <a:xfrm>
            <a:off x="3395300" y="809450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43"/>
          <p:cNvSpPr/>
          <p:nvPr>
            <p:ph idx="4" type="pic"/>
          </p:nvPr>
        </p:nvSpPr>
        <p:spPr>
          <a:xfrm>
            <a:off x="5225075" y="1667413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43"/>
          <p:cNvSpPr/>
          <p:nvPr>
            <p:ph idx="5" type="pic"/>
          </p:nvPr>
        </p:nvSpPr>
        <p:spPr>
          <a:xfrm>
            <a:off x="7053150" y="794238"/>
            <a:ext cx="1307100" cy="19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43"/>
          <p:cNvSpPr/>
          <p:nvPr>
            <p:ph idx="6" type="pic"/>
          </p:nvPr>
        </p:nvSpPr>
        <p:spPr>
          <a:xfrm>
            <a:off x="2610832" y="3971450"/>
            <a:ext cx="314700" cy="314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43"/>
          <p:cNvSpPr/>
          <p:nvPr>
            <p:ph idx="7" type="pic"/>
          </p:nvPr>
        </p:nvSpPr>
        <p:spPr>
          <a:xfrm>
            <a:off x="4435557" y="3089450"/>
            <a:ext cx="314700" cy="3147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3"/>
          <p:cNvSpPr/>
          <p:nvPr>
            <p:ph idx="8" type="pic"/>
          </p:nvPr>
        </p:nvSpPr>
        <p:spPr>
          <a:xfrm>
            <a:off x="6267632" y="3957713"/>
            <a:ext cx="314700" cy="3147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3"/>
          <p:cNvSpPr/>
          <p:nvPr>
            <p:ph idx="9" type="pic"/>
          </p:nvPr>
        </p:nvSpPr>
        <p:spPr>
          <a:xfrm>
            <a:off x="8095257" y="3103050"/>
            <a:ext cx="314700" cy="314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+ 1 Image">
  <p:cSld name="CUSTOM_3">
    <p:bg>
      <p:bgPr>
        <a:solidFill>
          <a:schemeClr val="lt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4"/>
          <p:cNvSpPr txBox="1"/>
          <p:nvPr>
            <p:ph idx="1" type="body"/>
          </p:nvPr>
        </p:nvSpPr>
        <p:spPr>
          <a:xfrm>
            <a:off x="687900" y="292725"/>
            <a:ext cx="42150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type="title"/>
          </p:nvPr>
        </p:nvSpPr>
        <p:spPr>
          <a:xfrm>
            <a:off x="661575" y="424275"/>
            <a:ext cx="42414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9" name="Google Shape;229;p44"/>
          <p:cNvSpPr/>
          <p:nvPr>
            <p:ph idx="2" type="pic"/>
          </p:nvPr>
        </p:nvSpPr>
        <p:spPr>
          <a:xfrm>
            <a:off x="5543049" y="659425"/>
            <a:ext cx="2883000" cy="38466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44"/>
          <p:cNvSpPr txBox="1"/>
          <p:nvPr>
            <p:ph idx="3" type="body"/>
          </p:nvPr>
        </p:nvSpPr>
        <p:spPr>
          <a:xfrm>
            <a:off x="709950" y="2234700"/>
            <a:ext cx="3732600" cy="1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●"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●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○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Light"/>
              <a:buChar char="■"/>
              <a:defRPr sz="17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">
  <p:cSld name="CUSTOM_4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5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33" name="Google Shape;233;p45"/>
          <p:cNvSpPr txBox="1"/>
          <p:nvPr>
            <p:ph type="title"/>
          </p:nvPr>
        </p:nvSpPr>
        <p:spPr>
          <a:xfrm>
            <a:off x="661575" y="424275"/>
            <a:ext cx="26622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45"/>
          <p:cNvSpPr txBox="1"/>
          <p:nvPr>
            <p:ph idx="2" type="body"/>
          </p:nvPr>
        </p:nvSpPr>
        <p:spPr>
          <a:xfrm>
            <a:off x="4102775" y="3593450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35" name="Google Shape;235;p45"/>
          <p:cNvSpPr txBox="1"/>
          <p:nvPr>
            <p:ph idx="3" type="body"/>
          </p:nvPr>
        </p:nvSpPr>
        <p:spPr>
          <a:xfrm>
            <a:off x="4102775" y="2858576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36" name="Google Shape;236;p45"/>
          <p:cNvSpPr txBox="1"/>
          <p:nvPr>
            <p:ph idx="4" type="body"/>
          </p:nvPr>
        </p:nvSpPr>
        <p:spPr>
          <a:xfrm>
            <a:off x="4102775" y="2135618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37" name="Google Shape;237;p45"/>
          <p:cNvSpPr txBox="1"/>
          <p:nvPr>
            <p:ph idx="5" type="body"/>
          </p:nvPr>
        </p:nvSpPr>
        <p:spPr>
          <a:xfrm>
            <a:off x="4102775" y="1406300"/>
            <a:ext cx="44649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38" name="Google Shape;238;p45"/>
          <p:cNvSpPr/>
          <p:nvPr>
            <p:ph idx="6" type="pic"/>
          </p:nvPr>
        </p:nvSpPr>
        <p:spPr>
          <a:xfrm>
            <a:off x="3444503" y="1501476"/>
            <a:ext cx="378600" cy="37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9" name="Google Shape;239;p45"/>
          <p:cNvSpPr/>
          <p:nvPr>
            <p:ph idx="7" type="pic"/>
          </p:nvPr>
        </p:nvSpPr>
        <p:spPr>
          <a:xfrm>
            <a:off x="3444503" y="2225251"/>
            <a:ext cx="378600" cy="37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0" name="Google Shape;240;p45"/>
          <p:cNvSpPr/>
          <p:nvPr>
            <p:ph idx="8" type="pic"/>
          </p:nvPr>
        </p:nvSpPr>
        <p:spPr>
          <a:xfrm>
            <a:off x="3444503" y="2946251"/>
            <a:ext cx="378600" cy="37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1" name="Google Shape;241;p45"/>
          <p:cNvSpPr/>
          <p:nvPr>
            <p:ph idx="9" type="pic"/>
          </p:nvPr>
        </p:nvSpPr>
        <p:spPr>
          <a:xfrm>
            <a:off x="3444503" y="3667251"/>
            <a:ext cx="378600" cy="37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ntt Chart">
  <p:cSld name="CUSTOM_6"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6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44" name="Google Shape;244;p46"/>
          <p:cNvSpPr txBox="1"/>
          <p:nvPr>
            <p:ph idx="2" type="subTitle"/>
          </p:nvPr>
        </p:nvSpPr>
        <p:spPr>
          <a:xfrm>
            <a:off x="689050" y="531800"/>
            <a:ext cx="16071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7">
    <p:bg>
      <p:bgPr>
        <a:solidFill>
          <a:schemeClr val="accent4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7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47" name="Google Shape;247;p47"/>
          <p:cNvSpPr txBox="1"/>
          <p:nvPr>
            <p:ph idx="2" type="subTitle"/>
          </p:nvPr>
        </p:nvSpPr>
        <p:spPr>
          <a:xfrm>
            <a:off x="689050" y="531808"/>
            <a:ext cx="32331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8" name="Google Shape;248;p47"/>
          <p:cNvSpPr/>
          <p:nvPr>
            <p:ph idx="3" type="pic"/>
          </p:nvPr>
        </p:nvSpPr>
        <p:spPr>
          <a:xfrm>
            <a:off x="863700" y="1479225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47"/>
          <p:cNvSpPr txBox="1"/>
          <p:nvPr>
            <p:ph idx="4" type="body"/>
          </p:nvPr>
        </p:nvSpPr>
        <p:spPr>
          <a:xfrm>
            <a:off x="1774150" y="1561925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50" name="Google Shape;250;p47"/>
          <p:cNvSpPr txBox="1"/>
          <p:nvPr>
            <p:ph idx="5" type="subTitle"/>
          </p:nvPr>
        </p:nvSpPr>
        <p:spPr>
          <a:xfrm>
            <a:off x="1774950" y="1364175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p47"/>
          <p:cNvSpPr/>
          <p:nvPr>
            <p:ph idx="6" type="pic"/>
          </p:nvPr>
        </p:nvSpPr>
        <p:spPr>
          <a:xfrm>
            <a:off x="5120475" y="1479225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7"/>
          <p:cNvSpPr txBox="1"/>
          <p:nvPr>
            <p:ph idx="7" type="body"/>
          </p:nvPr>
        </p:nvSpPr>
        <p:spPr>
          <a:xfrm>
            <a:off x="6030925" y="1561925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53" name="Google Shape;253;p47"/>
          <p:cNvSpPr txBox="1"/>
          <p:nvPr>
            <p:ph idx="8" type="subTitle"/>
          </p:nvPr>
        </p:nvSpPr>
        <p:spPr>
          <a:xfrm>
            <a:off x="6031725" y="1364175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47"/>
          <p:cNvSpPr/>
          <p:nvPr>
            <p:ph idx="9" type="pic"/>
          </p:nvPr>
        </p:nvSpPr>
        <p:spPr>
          <a:xfrm>
            <a:off x="863700" y="3308611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47"/>
          <p:cNvSpPr txBox="1"/>
          <p:nvPr>
            <p:ph idx="13" type="body"/>
          </p:nvPr>
        </p:nvSpPr>
        <p:spPr>
          <a:xfrm>
            <a:off x="1774150" y="3391311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56" name="Google Shape;256;p47"/>
          <p:cNvSpPr txBox="1"/>
          <p:nvPr>
            <p:ph idx="14" type="subTitle"/>
          </p:nvPr>
        </p:nvSpPr>
        <p:spPr>
          <a:xfrm>
            <a:off x="1774950" y="3193561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7"/>
          <p:cNvSpPr/>
          <p:nvPr>
            <p:ph idx="15" type="pic"/>
          </p:nvPr>
        </p:nvSpPr>
        <p:spPr>
          <a:xfrm>
            <a:off x="5120475" y="3308611"/>
            <a:ext cx="738900" cy="738900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Google Shape;258;p47"/>
          <p:cNvSpPr txBox="1"/>
          <p:nvPr>
            <p:ph idx="16" type="body"/>
          </p:nvPr>
        </p:nvSpPr>
        <p:spPr>
          <a:xfrm>
            <a:off x="6030925" y="3391311"/>
            <a:ext cx="24306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59" name="Google Shape;259;p47"/>
          <p:cNvSpPr txBox="1"/>
          <p:nvPr>
            <p:ph idx="17" type="subTitle"/>
          </p:nvPr>
        </p:nvSpPr>
        <p:spPr>
          <a:xfrm>
            <a:off x="6031725" y="3193561"/>
            <a:ext cx="24306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V1">
  <p:cSld name="CUSTOM_8">
    <p:bg>
      <p:bgPr>
        <a:solidFill>
          <a:schemeClr val="accent3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8"/>
          <p:cNvSpPr txBox="1"/>
          <p:nvPr>
            <p:ph type="title"/>
          </p:nvPr>
        </p:nvSpPr>
        <p:spPr>
          <a:xfrm>
            <a:off x="640336" y="3853289"/>
            <a:ext cx="53397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8"/>
          <p:cNvSpPr/>
          <p:nvPr>
            <p:ph idx="2" type="pic"/>
          </p:nvPr>
        </p:nvSpPr>
        <p:spPr>
          <a:xfrm>
            <a:off x="1224650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48"/>
          <p:cNvSpPr/>
          <p:nvPr>
            <p:ph idx="3" type="pic"/>
          </p:nvPr>
        </p:nvSpPr>
        <p:spPr>
          <a:xfrm>
            <a:off x="3105050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48"/>
          <p:cNvSpPr/>
          <p:nvPr>
            <p:ph idx="4" type="pic"/>
          </p:nvPr>
        </p:nvSpPr>
        <p:spPr>
          <a:xfrm>
            <a:off x="4998488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48"/>
          <p:cNvSpPr/>
          <p:nvPr>
            <p:ph idx="5" type="pic"/>
          </p:nvPr>
        </p:nvSpPr>
        <p:spPr>
          <a:xfrm>
            <a:off x="6891938" y="2088671"/>
            <a:ext cx="413400" cy="41340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48"/>
          <p:cNvSpPr txBox="1"/>
          <p:nvPr>
            <p:ph idx="1" type="body"/>
          </p:nvPr>
        </p:nvSpPr>
        <p:spPr>
          <a:xfrm>
            <a:off x="700775" y="4573925"/>
            <a:ext cx="53064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V2">
  <p:cSld name="CUSTOM_9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9"/>
          <p:cNvSpPr txBox="1"/>
          <p:nvPr>
            <p:ph type="title"/>
          </p:nvPr>
        </p:nvSpPr>
        <p:spPr>
          <a:xfrm>
            <a:off x="640336" y="3853289"/>
            <a:ext cx="53397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49"/>
          <p:cNvSpPr txBox="1"/>
          <p:nvPr>
            <p:ph idx="1" type="body"/>
          </p:nvPr>
        </p:nvSpPr>
        <p:spPr>
          <a:xfrm>
            <a:off x="700775" y="4573925"/>
            <a:ext cx="53064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rterly Calendar">
  <p:cSld name="CUSTOM_10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/>
          <p:nvPr/>
        </p:nvSpPr>
        <p:spPr>
          <a:xfrm>
            <a:off x="4700100" y="0"/>
            <a:ext cx="4443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0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73" name="Google Shape;273;p50"/>
          <p:cNvSpPr txBox="1"/>
          <p:nvPr>
            <p:ph idx="2" type="subTitle"/>
          </p:nvPr>
        </p:nvSpPr>
        <p:spPr>
          <a:xfrm>
            <a:off x="689050" y="531800"/>
            <a:ext cx="15072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4" name="Google Shape;274;p50"/>
          <p:cNvSpPr/>
          <p:nvPr>
            <p:ph idx="3" type="pic"/>
          </p:nvPr>
        </p:nvSpPr>
        <p:spPr>
          <a:xfrm>
            <a:off x="5299922" y="644675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50"/>
          <p:cNvSpPr/>
          <p:nvPr>
            <p:ph idx="4" type="pic"/>
          </p:nvPr>
        </p:nvSpPr>
        <p:spPr>
          <a:xfrm>
            <a:off x="5299922" y="1678237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276" name="Google Shape;276;p50"/>
          <p:cNvSpPr txBox="1"/>
          <p:nvPr>
            <p:ph idx="5" type="body"/>
          </p:nvPr>
        </p:nvSpPr>
        <p:spPr>
          <a:xfrm>
            <a:off x="5529550" y="557100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77" name="Google Shape;277;p50"/>
          <p:cNvSpPr txBox="1"/>
          <p:nvPr>
            <p:ph idx="6" type="body"/>
          </p:nvPr>
        </p:nvSpPr>
        <p:spPr>
          <a:xfrm>
            <a:off x="5529554" y="678452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78" name="Google Shape;278;p50"/>
          <p:cNvSpPr txBox="1"/>
          <p:nvPr>
            <p:ph idx="7" type="body"/>
          </p:nvPr>
        </p:nvSpPr>
        <p:spPr>
          <a:xfrm>
            <a:off x="5529550" y="1636031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79" name="Google Shape;279;p50"/>
          <p:cNvSpPr txBox="1"/>
          <p:nvPr>
            <p:ph idx="8" type="body"/>
          </p:nvPr>
        </p:nvSpPr>
        <p:spPr>
          <a:xfrm>
            <a:off x="5529554" y="1757384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80" name="Google Shape;280;p50"/>
          <p:cNvSpPr/>
          <p:nvPr>
            <p:ph idx="9" type="pic"/>
          </p:nvPr>
        </p:nvSpPr>
        <p:spPr>
          <a:xfrm>
            <a:off x="5299922" y="2765266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50"/>
          <p:cNvSpPr txBox="1"/>
          <p:nvPr>
            <p:ph idx="13" type="body"/>
          </p:nvPr>
        </p:nvSpPr>
        <p:spPr>
          <a:xfrm>
            <a:off x="5529550" y="2723054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82" name="Google Shape;282;p50"/>
          <p:cNvSpPr txBox="1"/>
          <p:nvPr>
            <p:ph idx="14" type="body"/>
          </p:nvPr>
        </p:nvSpPr>
        <p:spPr>
          <a:xfrm>
            <a:off x="5529554" y="2844406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283" name="Google Shape;283;p50"/>
          <p:cNvSpPr/>
          <p:nvPr>
            <p:ph idx="15" type="pic"/>
          </p:nvPr>
        </p:nvSpPr>
        <p:spPr>
          <a:xfrm>
            <a:off x="5299922" y="3852616"/>
            <a:ext cx="273600" cy="273600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Google Shape;284;p50"/>
          <p:cNvSpPr txBox="1"/>
          <p:nvPr>
            <p:ph idx="16" type="body"/>
          </p:nvPr>
        </p:nvSpPr>
        <p:spPr>
          <a:xfrm>
            <a:off x="5529550" y="3810398"/>
            <a:ext cx="30915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85" name="Google Shape;285;p50"/>
          <p:cNvSpPr txBox="1"/>
          <p:nvPr>
            <p:ph idx="17" type="body"/>
          </p:nvPr>
        </p:nvSpPr>
        <p:spPr>
          <a:xfrm>
            <a:off x="5529554" y="3931751"/>
            <a:ext cx="30915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●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○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ExtraLight"/>
              <a:buChar char="■"/>
              <a:defRPr sz="12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">
  <p:cSld name="CUSTOM_11">
    <p:bg>
      <p:bgPr>
        <a:solidFill>
          <a:schemeClr val="accent3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1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88" name="Google Shape;288;p51"/>
          <p:cNvSpPr txBox="1"/>
          <p:nvPr>
            <p:ph type="title"/>
          </p:nvPr>
        </p:nvSpPr>
        <p:spPr>
          <a:xfrm>
            <a:off x="661574" y="424278"/>
            <a:ext cx="51513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51"/>
          <p:cNvSpPr txBox="1"/>
          <p:nvPr>
            <p:ph idx="2" type="body"/>
          </p:nvPr>
        </p:nvSpPr>
        <p:spPr>
          <a:xfrm>
            <a:off x="687900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0" name="Google Shape;290;p51"/>
          <p:cNvSpPr txBox="1"/>
          <p:nvPr>
            <p:ph idx="3" type="body"/>
          </p:nvPr>
        </p:nvSpPr>
        <p:spPr>
          <a:xfrm>
            <a:off x="2262132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1" name="Google Shape;291;p51"/>
          <p:cNvSpPr txBox="1"/>
          <p:nvPr>
            <p:ph idx="4" type="body"/>
          </p:nvPr>
        </p:nvSpPr>
        <p:spPr>
          <a:xfrm>
            <a:off x="3827041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2" name="Google Shape;292;p51"/>
          <p:cNvSpPr txBox="1"/>
          <p:nvPr>
            <p:ph idx="5" type="body"/>
          </p:nvPr>
        </p:nvSpPr>
        <p:spPr>
          <a:xfrm>
            <a:off x="5397375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3" name="Google Shape;293;p51"/>
          <p:cNvSpPr txBox="1"/>
          <p:nvPr>
            <p:ph idx="6" type="body"/>
          </p:nvPr>
        </p:nvSpPr>
        <p:spPr>
          <a:xfrm>
            <a:off x="6956568" y="1296524"/>
            <a:ext cx="14460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●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○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SemiBold"/>
              <a:buChar char="■"/>
              <a:defRPr sz="12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294" name="Google Shape;294;p51"/>
          <p:cNvSpPr/>
          <p:nvPr>
            <p:ph idx="7" type="pic"/>
          </p:nvPr>
        </p:nvSpPr>
        <p:spPr>
          <a:xfrm>
            <a:off x="727950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95" name="Google Shape;295;p51"/>
          <p:cNvSpPr/>
          <p:nvPr>
            <p:ph idx="8" type="pic"/>
          </p:nvPr>
        </p:nvSpPr>
        <p:spPr>
          <a:xfrm>
            <a:off x="727950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96" name="Google Shape;296;p51"/>
          <p:cNvSpPr/>
          <p:nvPr>
            <p:ph idx="9" type="pic"/>
          </p:nvPr>
        </p:nvSpPr>
        <p:spPr>
          <a:xfrm>
            <a:off x="727950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51"/>
          <p:cNvSpPr/>
          <p:nvPr>
            <p:ph idx="13" type="pic"/>
          </p:nvPr>
        </p:nvSpPr>
        <p:spPr>
          <a:xfrm>
            <a:off x="727950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51"/>
          <p:cNvSpPr/>
          <p:nvPr>
            <p:ph idx="14" type="pic"/>
          </p:nvPr>
        </p:nvSpPr>
        <p:spPr>
          <a:xfrm>
            <a:off x="2296475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51"/>
          <p:cNvSpPr/>
          <p:nvPr>
            <p:ph idx="15" type="pic"/>
          </p:nvPr>
        </p:nvSpPr>
        <p:spPr>
          <a:xfrm>
            <a:off x="3865000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p51"/>
          <p:cNvSpPr/>
          <p:nvPr>
            <p:ph idx="16" type="pic"/>
          </p:nvPr>
        </p:nvSpPr>
        <p:spPr>
          <a:xfrm>
            <a:off x="5433525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Google Shape;301;p51"/>
          <p:cNvSpPr/>
          <p:nvPr>
            <p:ph idx="17" type="pic"/>
          </p:nvPr>
        </p:nvSpPr>
        <p:spPr>
          <a:xfrm>
            <a:off x="7002050" y="1764075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51"/>
          <p:cNvSpPr/>
          <p:nvPr>
            <p:ph idx="18" type="pic"/>
          </p:nvPr>
        </p:nvSpPr>
        <p:spPr>
          <a:xfrm>
            <a:off x="2296475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51"/>
          <p:cNvSpPr/>
          <p:nvPr>
            <p:ph idx="19" type="pic"/>
          </p:nvPr>
        </p:nvSpPr>
        <p:spPr>
          <a:xfrm>
            <a:off x="2296475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Google Shape;304;p51"/>
          <p:cNvSpPr/>
          <p:nvPr>
            <p:ph idx="20" type="pic"/>
          </p:nvPr>
        </p:nvSpPr>
        <p:spPr>
          <a:xfrm>
            <a:off x="2296475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51"/>
          <p:cNvSpPr/>
          <p:nvPr>
            <p:ph idx="21" type="pic"/>
          </p:nvPr>
        </p:nvSpPr>
        <p:spPr>
          <a:xfrm>
            <a:off x="3865000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1"/>
          <p:cNvSpPr/>
          <p:nvPr>
            <p:ph idx="22" type="pic"/>
          </p:nvPr>
        </p:nvSpPr>
        <p:spPr>
          <a:xfrm>
            <a:off x="3865000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1"/>
          <p:cNvSpPr/>
          <p:nvPr>
            <p:ph idx="23" type="pic"/>
          </p:nvPr>
        </p:nvSpPr>
        <p:spPr>
          <a:xfrm>
            <a:off x="3865000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51"/>
          <p:cNvSpPr/>
          <p:nvPr>
            <p:ph idx="24" type="pic"/>
          </p:nvPr>
        </p:nvSpPr>
        <p:spPr>
          <a:xfrm>
            <a:off x="5433525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51"/>
          <p:cNvSpPr/>
          <p:nvPr>
            <p:ph idx="25" type="pic"/>
          </p:nvPr>
        </p:nvSpPr>
        <p:spPr>
          <a:xfrm>
            <a:off x="5433525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p51"/>
          <p:cNvSpPr/>
          <p:nvPr>
            <p:ph idx="26" type="pic"/>
          </p:nvPr>
        </p:nvSpPr>
        <p:spPr>
          <a:xfrm>
            <a:off x="5433525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51"/>
          <p:cNvSpPr/>
          <p:nvPr>
            <p:ph idx="27" type="pic"/>
          </p:nvPr>
        </p:nvSpPr>
        <p:spPr>
          <a:xfrm>
            <a:off x="7002050" y="232043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51"/>
          <p:cNvSpPr/>
          <p:nvPr>
            <p:ph idx="28" type="pic"/>
          </p:nvPr>
        </p:nvSpPr>
        <p:spPr>
          <a:xfrm>
            <a:off x="7002050" y="2860788"/>
            <a:ext cx="304500" cy="304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1"/>
          <p:cNvSpPr/>
          <p:nvPr>
            <p:ph idx="29" type="pic"/>
          </p:nvPr>
        </p:nvSpPr>
        <p:spPr>
          <a:xfrm>
            <a:off x="7002050" y="3401138"/>
            <a:ext cx="304500" cy="30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Load Time Optimization">
  <p:cSld name="CUSTOM_13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/>
          <p:nvPr>
            <p:ph idx="2" type="pic"/>
          </p:nvPr>
        </p:nvSpPr>
        <p:spPr>
          <a:xfrm>
            <a:off x="791050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17" name="Google Shape;317;p52"/>
          <p:cNvSpPr txBox="1"/>
          <p:nvPr>
            <p:ph type="title"/>
          </p:nvPr>
        </p:nvSpPr>
        <p:spPr>
          <a:xfrm>
            <a:off x="661576" y="424275"/>
            <a:ext cx="78909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52"/>
          <p:cNvSpPr txBox="1"/>
          <p:nvPr>
            <p:ph idx="3" type="body"/>
          </p:nvPr>
        </p:nvSpPr>
        <p:spPr>
          <a:xfrm>
            <a:off x="1890825" y="3120325"/>
            <a:ext cx="1186200" cy="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●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○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SemiBold"/>
              <a:buChar char="■"/>
              <a:defRPr sz="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19" name="Google Shape;319;p52"/>
          <p:cNvSpPr txBox="1"/>
          <p:nvPr>
            <p:ph idx="4" type="body"/>
          </p:nvPr>
        </p:nvSpPr>
        <p:spPr>
          <a:xfrm>
            <a:off x="1890825" y="3446750"/>
            <a:ext cx="11862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●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○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■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●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○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■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●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○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Lexend ExtraLight"/>
              <a:buChar char="■"/>
              <a:defRPr sz="8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20" name="Google Shape;320;p52"/>
          <p:cNvSpPr/>
          <p:nvPr>
            <p:ph idx="5" type="pic"/>
          </p:nvPr>
        </p:nvSpPr>
        <p:spPr>
          <a:xfrm>
            <a:off x="18908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52"/>
          <p:cNvSpPr txBox="1"/>
          <p:nvPr>
            <p:ph idx="6" type="subTitle"/>
          </p:nvPr>
        </p:nvSpPr>
        <p:spPr>
          <a:xfrm>
            <a:off x="5908675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22" name="Google Shape;322;p52"/>
          <p:cNvSpPr txBox="1"/>
          <p:nvPr>
            <p:ph idx="7" type="body"/>
          </p:nvPr>
        </p:nvSpPr>
        <p:spPr>
          <a:xfrm>
            <a:off x="5901025" y="2091050"/>
            <a:ext cx="27621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23" name="Google Shape;323;p52"/>
          <p:cNvSpPr txBox="1"/>
          <p:nvPr>
            <p:ph idx="8" type="body"/>
          </p:nvPr>
        </p:nvSpPr>
        <p:spPr>
          <a:xfrm>
            <a:off x="5908675" y="3140275"/>
            <a:ext cx="27123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Collaboration">
  <p:cSld name="CUSTOM_13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/>
          <p:nvPr>
            <p:ph idx="2" type="pic"/>
          </p:nvPr>
        </p:nvSpPr>
        <p:spPr>
          <a:xfrm>
            <a:off x="2876100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53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27" name="Google Shape;327;p53"/>
          <p:cNvSpPr txBox="1"/>
          <p:nvPr>
            <p:ph type="title"/>
          </p:nvPr>
        </p:nvSpPr>
        <p:spPr>
          <a:xfrm>
            <a:off x="661575" y="424275"/>
            <a:ext cx="77406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53"/>
          <p:cNvSpPr/>
          <p:nvPr>
            <p:ph idx="3" type="pic"/>
          </p:nvPr>
        </p:nvSpPr>
        <p:spPr>
          <a:xfrm>
            <a:off x="18908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53"/>
          <p:cNvSpPr txBox="1"/>
          <p:nvPr>
            <p:ph idx="4" type="subTitle"/>
          </p:nvPr>
        </p:nvSpPr>
        <p:spPr>
          <a:xfrm>
            <a:off x="5908675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30" name="Google Shape;330;p53"/>
          <p:cNvSpPr txBox="1"/>
          <p:nvPr>
            <p:ph idx="5" type="body"/>
          </p:nvPr>
        </p:nvSpPr>
        <p:spPr>
          <a:xfrm>
            <a:off x="5901025" y="2091050"/>
            <a:ext cx="24588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31" name="Google Shape;331;p53"/>
          <p:cNvSpPr txBox="1"/>
          <p:nvPr>
            <p:ph idx="6" type="body"/>
          </p:nvPr>
        </p:nvSpPr>
        <p:spPr>
          <a:xfrm>
            <a:off x="5908675" y="3140275"/>
            <a:ext cx="24507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HitGub Integration">
  <p:cSld name="CUSTOM_13_1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4"/>
          <p:cNvSpPr/>
          <p:nvPr>
            <p:ph idx="2" type="pic"/>
          </p:nvPr>
        </p:nvSpPr>
        <p:spPr>
          <a:xfrm>
            <a:off x="4960075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54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35" name="Google Shape;335;p54"/>
          <p:cNvSpPr/>
          <p:nvPr>
            <p:ph idx="3" type="pic"/>
          </p:nvPr>
        </p:nvSpPr>
        <p:spPr>
          <a:xfrm>
            <a:off x="60683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54"/>
          <p:cNvSpPr txBox="1"/>
          <p:nvPr>
            <p:ph idx="4" type="subTitle"/>
          </p:nvPr>
        </p:nvSpPr>
        <p:spPr>
          <a:xfrm>
            <a:off x="684150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37" name="Google Shape;337;p54"/>
          <p:cNvSpPr txBox="1"/>
          <p:nvPr>
            <p:ph idx="5" type="body"/>
          </p:nvPr>
        </p:nvSpPr>
        <p:spPr>
          <a:xfrm>
            <a:off x="676500" y="2091050"/>
            <a:ext cx="27426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38" name="Google Shape;338;p54"/>
          <p:cNvSpPr txBox="1"/>
          <p:nvPr>
            <p:ph idx="6" type="body"/>
          </p:nvPr>
        </p:nvSpPr>
        <p:spPr>
          <a:xfrm>
            <a:off x="684150" y="3140275"/>
            <a:ext cx="24507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39" name="Google Shape;339;p54"/>
          <p:cNvSpPr txBox="1"/>
          <p:nvPr>
            <p:ph type="title"/>
          </p:nvPr>
        </p:nvSpPr>
        <p:spPr>
          <a:xfrm>
            <a:off x="661575" y="424275"/>
            <a:ext cx="77406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s - Event Tracking">
  <p:cSld name="CUSTOM_13_1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5"/>
          <p:cNvSpPr/>
          <p:nvPr>
            <p:ph idx="2" type="pic"/>
          </p:nvPr>
        </p:nvSpPr>
        <p:spPr>
          <a:xfrm>
            <a:off x="7053750" y="1977650"/>
            <a:ext cx="1307100" cy="19566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55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43" name="Google Shape;343;p55"/>
          <p:cNvSpPr txBox="1"/>
          <p:nvPr>
            <p:ph type="title"/>
          </p:nvPr>
        </p:nvSpPr>
        <p:spPr>
          <a:xfrm>
            <a:off x="661576" y="424275"/>
            <a:ext cx="78558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55"/>
          <p:cNvSpPr/>
          <p:nvPr>
            <p:ph idx="3" type="pic"/>
          </p:nvPr>
        </p:nvSpPr>
        <p:spPr>
          <a:xfrm>
            <a:off x="6068328" y="2891499"/>
            <a:ext cx="277800" cy="27780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55"/>
          <p:cNvSpPr txBox="1"/>
          <p:nvPr>
            <p:ph idx="4" type="subTitle"/>
          </p:nvPr>
        </p:nvSpPr>
        <p:spPr>
          <a:xfrm>
            <a:off x="684150" y="1894800"/>
            <a:ext cx="24510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SemiBold"/>
              <a:buNone/>
              <a:defRPr sz="12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46" name="Google Shape;346;p55"/>
          <p:cNvSpPr txBox="1"/>
          <p:nvPr>
            <p:ph idx="5" type="body"/>
          </p:nvPr>
        </p:nvSpPr>
        <p:spPr>
          <a:xfrm>
            <a:off x="676500" y="2091050"/>
            <a:ext cx="26775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47" name="Google Shape;347;p55"/>
          <p:cNvSpPr txBox="1"/>
          <p:nvPr>
            <p:ph idx="6" type="body"/>
          </p:nvPr>
        </p:nvSpPr>
        <p:spPr>
          <a:xfrm>
            <a:off x="684150" y="3140275"/>
            <a:ext cx="24507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 - Risks">
  <p:cSld name="CUSTOM_14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/>
          <p:nvPr>
            <p:ph idx="2" type="pic"/>
          </p:nvPr>
        </p:nvSpPr>
        <p:spPr>
          <a:xfrm>
            <a:off x="5215175" y="0"/>
            <a:ext cx="3928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56"/>
          <p:cNvSpPr txBox="1"/>
          <p:nvPr>
            <p:ph idx="1" type="body"/>
          </p:nvPr>
        </p:nvSpPr>
        <p:spPr>
          <a:xfrm>
            <a:off x="687900" y="292725"/>
            <a:ext cx="37554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51" name="Google Shape;351;p56"/>
          <p:cNvSpPr txBox="1"/>
          <p:nvPr>
            <p:ph idx="3" type="subTitle"/>
          </p:nvPr>
        </p:nvSpPr>
        <p:spPr>
          <a:xfrm>
            <a:off x="689235" y="531804"/>
            <a:ext cx="37542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2" name="Google Shape;352;p56"/>
          <p:cNvSpPr txBox="1"/>
          <p:nvPr>
            <p:ph idx="4" type="body"/>
          </p:nvPr>
        </p:nvSpPr>
        <p:spPr>
          <a:xfrm>
            <a:off x="688425" y="941550"/>
            <a:ext cx="37554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53" name="Google Shape;353;p56"/>
          <p:cNvSpPr txBox="1"/>
          <p:nvPr>
            <p:ph idx="5" type="body"/>
          </p:nvPr>
        </p:nvSpPr>
        <p:spPr>
          <a:xfrm>
            <a:off x="1129400" y="2768850"/>
            <a:ext cx="33144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6">
    <p:bg>
      <p:bgPr>
        <a:solidFill>
          <a:schemeClr val="accent3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7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56" name="Google Shape;356;p57"/>
          <p:cNvSpPr txBox="1"/>
          <p:nvPr>
            <p:ph type="title"/>
          </p:nvPr>
        </p:nvSpPr>
        <p:spPr>
          <a:xfrm>
            <a:off x="646035" y="424278"/>
            <a:ext cx="51513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57"/>
          <p:cNvSpPr txBox="1"/>
          <p:nvPr>
            <p:ph idx="2" type="body"/>
          </p:nvPr>
        </p:nvSpPr>
        <p:spPr>
          <a:xfrm>
            <a:off x="688425" y="1433475"/>
            <a:ext cx="2867400" cy="1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●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○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exend Light"/>
              <a:buChar char="■"/>
              <a:defRPr sz="12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58" name="Google Shape;358;p57"/>
          <p:cNvSpPr txBox="1"/>
          <p:nvPr>
            <p:ph idx="3" type="body"/>
          </p:nvPr>
        </p:nvSpPr>
        <p:spPr>
          <a:xfrm>
            <a:off x="4724950" y="3620575"/>
            <a:ext cx="38850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59" name="Google Shape;359;p57"/>
          <p:cNvSpPr txBox="1"/>
          <p:nvPr>
            <p:ph idx="4" type="body"/>
          </p:nvPr>
        </p:nvSpPr>
        <p:spPr>
          <a:xfrm>
            <a:off x="4724950" y="2596937"/>
            <a:ext cx="38850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360" name="Google Shape;360;p57"/>
          <p:cNvSpPr txBox="1"/>
          <p:nvPr>
            <p:ph idx="5" type="body"/>
          </p:nvPr>
        </p:nvSpPr>
        <p:spPr>
          <a:xfrm>
            <a:off x="4724950" y="1567600"/>
            <a:ext cx="38850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●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○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Font typeface="Lexend ExtraLight"/>
              <a:buChar char="■"/>
              <a:defRPr sz="17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">
  <p:cSld name="CUSTOM_17">
    <p:bg>
      <p:bgPr>
        <a:solidFill>
          <a:schemeClr val="accent3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8"/>
          <p:cNvSpPr txBox="1"/>
          <p:nvPr>
            <p:ph type="title"/>
          </p:nvPr>
        </p:nvSpPr>
        <p:spPr>
          <a:xfrm>
            <a:off x="667650" y="230375"/>
            <a:ext cx="7692300" cy="25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58"/>
          <p:cNvSpPr txBox="1"/>
          <p:nvPr>
            <p:ph idx="2" type="title"/>
          </p:nvPr>
        </p:nvSpPr>
        <p:spPr>
          <a:xfrm>
            <a:off x="667650" y="3872300"/>
            <a:ext cx="7692300" cy="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8">
    <p:bg>
      <p:bgPr>
        <a:solidFill>
          <a:schemeClr val="accent3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9"/>
          <p:cNvSpPr/>
          <p:nvPr>
            <p:ph idx="2" type="pic"/>
          </p:nvPr>
        </p:nvSpPr>
        <p:spPr>
          <a:xfrm>
            <a:off x="4700175" y="0"/>
            <a:ext cx="4443900" cy="29910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59"/>
          <p:cNvSpPr txBox="1"/>
          <p:nvPr>
            <p:ph type="title"/>
          </p:nvPr>
        </p:nvSpPr>
        <p:spPr>
          <a:xfrm>
            <a:off x="407350" y="3366041"/>
            <a:ext cx="8270100" cy="1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cxnSp>
        <p:nvCxnSpPr>
          <p:cNvPr id="367" name="Google Shape;367;p59"/>
          <p:cNvCxnSpPr/>
          <p:nvPr/>
        </p:nvCxnSpPr>
        <p:spPr>
          <a:xfrm>
            <a:off x="-3150" y="677850"/>
            <a:ext cx="5232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9">
    <p:bg>
      <p:bgPr>
        <a:solidFill>
          <a:schemeClr val="accent3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0"/>
          <p:cNvSpPr/>
          <p:nvPr>
            <p:ph idx="2" type="pic"/>
          </p:nvPr>
        </p:nvSpPr>
        <p:spPr>
          <a:xfrm>
            <a:off x="8710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70" name="Google Shape;370;p60"/>
          <p:cNvSpPr/>
          <p:nvPr>
            <p:ph idx="3" type="pic"/>
          </p:nvPr>
        </p:nvSpPr>
        <p:spPr>
          <a:xfrm>
            <a:off x="36286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71" name="Google Shape;371;p60"/>
          <p:cNvSpPr/>
          <p:nvPr>
            <p:ph idx="4" type="pic"/>
          </p:nvPr>
        </p:nvSpPr>
        <p:spPr>
          <a:xfrm>
            <a:off x="63862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2">
  <p:cSld name="CUSTOM_19_2">
    <p:bg>
      <p:bgPr>
        <a:solidFill>
          <a:schemeClr val="lt2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1"/>
          <p:cNvSpPr/>
          <p:nvPr>
            <p:ph idx="2" type="pic"/>
          </p:nvPr>
        </p:nvSpPr>
        <p:spPr>
          <a:xfrm>
            <a:off x="8710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74" name="Google Shape;374;p61"/>
          <p:cNvSpPr/>
          <p:nvPr>
            <p:ph idx="3" type="pic"/>
          </p:nvPr>
        </p:nvSpPr>
        <p:spPr>
          <a:xfrm>
            <a:off x="36286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75" name="Google Shape;375;p61"/>
          <p:cNvSpPr/>
          <p:nvPr>
            <p:ph idx="4" type="pic"/>
          </p:nvPr>
        </p:nvSpPr>
        <p:spPr>
          <a:xfrm>
            <a:off x="6386275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9_1">
    <p:bg>
      <p:bgPr>
        <a:solidFill>
          <a:schemeClr val="accent4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2"/>
          <p:cNvSpPr/>
          <p:nvPr/>
        </p:nvSpPr>
        <p:spPr>
          <a:xfrm rot="-5400000">
            <a:off x="3536425" y="-458475"/>
            <a:ext cx="5185800" cy="6064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62"/>
          <p:cNvSpPr/>
          <p:nvPr/>
        </p:nvSpPr>
        <p:spPr>
          <a:xfrm rot="-5400000">
            <a:off x="-1042850" y="1013775"/>
            <a:ext cx="5178300" cy="3112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62"/>
          <p:cNvSpPr/>
          <p:nvPr>
            <p:ph idx="2" type="pic"/>
          </p:nvPr>
        </p:nvSpPr>
        <p:spPr>
          <a:xfrm>
            <a:off x="777750" y="938695"/>
            <a:ext cx="1598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380" name="Google Shape;380;p62"/>
          <p:cNvSpPr/>
          <p:nvPr>
            <p:ph idx="3" type="pic"/>
          </p:nvPr>
        </p:nvSpPr>
        <p:spPr>
          <a:xfrm>
            <a:off x="4115400" y="921995"/>
            <a:ext cx="4127700" cy="2333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20">
    <p:bg>
      <p:bgPr>
        <a:solidFill>
          <a:schemeClr val="lt2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3"/>
          <p:cNvSpPr/>
          <p:nvPr>
            <p:ph idx="2" type="pic"/>
          </p:nvPr>
        </p:nvSpPr>
        <p:spPr>
          <a:xfrm>
            <a:off x="936975" y="869000"/>
            <a:ext cx="1607400" cy="3413100"/>
          </a:xfrm>
          <a:prstGeom prst="roundRect">
            <a:avLst>
              <a:gd fmla="val 11038" name="adj"/>
            </a:avLst>
          </a:prstGeom>
          <a:noFill/>
          <a:ln>
            <a:noFill/>
          </a:ln>
        </p:spPr>
      </p:sp>
      <p:sp>
        <p:nvSpPr>
          <p:cNvPr id="383" name="Google Shape;383;p63"/>
          <p:cNvSpPr/>
          <p:nvPr>
            <p:ph idx="3" type="pic"/>
          </p:nvPr>
        </p:nvSpPr>
        <p:spPr>
          <a:xfrm>
            <a:off x="3514600" y="869000"/>
            <a:ext cx="4798800" cy="3413100"/>
          </a:xfrm>
          <a:prstGeom prst="roundRect">
            <a:avLst>
              <a:gd fmla="val 4639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1">
    <p:bg>
      <p:bgPr>
        <a:solidFill>
          <a:schemeClr val="l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4"/>
          <p:cNvSpPr/>
          <p:nvPr>
            <p:ph idx="2" type="pic"/>
          </p:nvPr>
        </p:nvSpPr>
        <p:spPr>
          <a:xfrm>
            <a:off x="2068775" y="933200"/>
            <a:ext cx="4994100" cy="3125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ne mockup">
  <p:cSld name="CUSTOM_22_1">
    <p:bg>
      <p:bgPr>
        <a:solidFill>
          <a:schemeClr val="accent3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/>
          <p:nvPr>
            <p:ph idx="2" type="pic"/>
          </p:nvPr>
        </p:nvSpPr>
        <p:spPr>
          <a:xfrm>
            <a:off x="6682707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88" name="Google Shape;388;p65"/>
          <p:cNvSpPr/>
          <p:nvPr>
            <p:ph idx="3" type="pic"/>
          </p:nvPr>
        </p:nvSpPr>
        <p:spPr>
          <a:xfrm>
            <a:off x="4143672" y="517125"/>
            <a:ext cx="1905900" cy="4070700"/>
          </a:xfrm>
          <a:prstGeom prst="roundRect">
            <a:avLst>
              <a:gd fmla="val 11144" name="adj"/>
            </a:avLst>
          </a:prstGeom>
          <a:noFill/>
          <a:ln>
            <a:noFill/>
          </a:ln>
        </p:spPr>
      </p:sp>
      <p:sp>
        <p:nvSpPr>
          <p:cNvPr id="389" name="Google Shape;389;p65"/>
          <p:cNvSpPr txBox="1"/>
          <p:nvPr>
            <p:ph idx="1" type="body"/>
          </p:nvPr>
        </p:nvSpPr>
        <p:spPr>
          <a:xfrm>
            <a:off x="687900" y="292725"/>
            <a:ext cx="32331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●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○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SzPts val="600"/>
              <a:buFont typeface="Lexend SemiBold"/>
              <a:buChar char="■"/>
              <a:defRPr sz="6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90" name="Google Shape;390;p65"/>
          <p:cNvSpPr txBox="1"/>
          <p:nvPr>
            <p:ph idx="4" type="body"/>
          </p:nvPr>
        </p:nvSpPr>
        <p:spPr>
          <a:xfrm>
            <a:off x="689250" y="3870075"/>
            <a:ext cx="19680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●"/>
              <a:defRPr sz="800"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○"/>
              <a:defRPr sz="800"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■"/>
              <a:defRPr sz="800"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●"/>
              <a:defRPr sz="800"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○"/>
              <a:defRPr sz="800"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■"/>
              <a:defRPr sz="800"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●"/>
              <a:defRPr sz="800"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○"/>
              <a:defRPr sz="800"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 Light"/>
              <a:buChar char="■"/>
              <a:defRPr sz="8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91" name="Google Shape;391;p65"/>
          <p:cNvSpPr txBox="1"/>
          <p:nvPr>
            <p:ph idx="5" type="subTitle"/>
          </p:nvPr>
        </p:nvSpPr>
        <p:spPr>
          <a:xfrm>
            <a:off x="689050" y="531800"/>
            <a:ext cx="1607100" cy="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SemiBold"/>
              <a:buNone/>
              <a:defRPr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Devices mockup">
  <p:cSld name="CUSTOM_24_1"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6"/>
          <p:cNvSpPr txBox="1"/>
          <p:nvPr>
            <p:ph idx="1" type="body"/>
          </p:nvPr>
        </p:nvSpPr>
        <p:spPr>
          <a:xfrm>
            <a:off x="687900" y="292725"/>
            <a:ext cx="1471500" cy="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67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indent="-2667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indent="-2667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indent="-2667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indent="-2667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indent="-2667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indent="-2667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●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indent="-2667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○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Lexend SemiBold"/>
              <a:buChar char="■"/>
              <a:defRPr sz="600">
                <a:solidFill>
                  <a:schemeClr val="dk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394" name="Google Shape;394;p66"/>
          <p:cNvSpPr txBox="1"/>
          <p:nvPr>
            <p:ph idx="2" type="body"/>
          </p:nvPr>
        </p:nvSpPr>
        <p:spPr>
          <a:xfrm>
            <a:off x="5484300" y="292725"/>
            <a:ext cx="29970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●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○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■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●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○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■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●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○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Lexend Light"/>
              <a:buChar char="■"/>
              <a:defRPr sz="800">
                <a:solidFill>
                  <a:schemeClr val="dk2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5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7" name="Google Shape;397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8" name="Google Shape;398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402" name="Google Shape;402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56" Type="http://schemas.openxmlformats.org/officeDocument/2006/relationships/theme" Target="../theme/theme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359800" y="4851000"/>
            <a:ext cx="261300" cy="29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>
            <a:lvl1pPr lvl="0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buNone/>
              <a:defRPr sz="1100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163200" y="76200"/>
            <a:ext cx="84579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exend Light"/>
              <a:buNone/>
              <a:defRPr sz="4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136825" y="2540475"/>
            <a:ext cx="4209300" cy="21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exend"/>
              <a:buChar char="●"/>
              <a:defRPr sz="1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○"/>
              <a:defRPr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●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○"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exend"/>
              <a:buChar char="■"/>
              <a:defRPr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Char char="●"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Lexend"/>
              <a:buChar char="○"/>
              <a:defRPr sz="9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 sz="9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29">
          <p15:clr>
            <a:srgbClr val="E46962"/>
          </p15:clr>
        </p15:guide>
        <p15:guide id="2" pos="494">
          <p15:clr>
            <a:srgbClr val="E46962"/>
          </p15:clr>
        </p15:guide>
        <p15:guide id="3" pos="823">
          <p15:clr>
            <a:srgbClr val="E46962"/>
          </p15:clr>
        </p15:guide>
        <p15:guide id="4" pos="988">
          <p15:clr>
            <a:srgbClr val="E46962"/>
          </p15:clr>
        </p15:guide>
        <p15:guide id="5" pos="1317">
          <p15:clr>
            <a:srgbClr val="E46962"/>
          </p15:clr>
        </p15:guide>
        <p15:guide id="6" pos="1482">
          <p15:clr>
            <a:srgbClr val="E46962"/>
          </p15:clr>
        </p15:guide>
        <p15:guide id="7" pos="1811">
          <p15:clr>
            <a:srgbClr val="E46962"/>
          </p15:clr>
        </p15:guide>
        <p15:guide id="8" pos="1976">
          <p15:clr>
            <a:srgbClr val="E46962"/>
          </p15:clr>
        </p15:guide>
        <p15:guide id="9" pos="2305">
          <p15:clr>
            <a:srgbClr val="E46962"/>
          </p15:clr>
        </p15:guide>
        <p15:guide id="10" pos="2470">
          <p15:clr>
            <a:srgbClr val="E46962"/>
          </p15:clr>
        </p15:guide>
        <p15:guide id="11" pos="2799">
          <p15:clr>
            <a:srgbClr val="E46962"/>
          </p15:clr>
        </p15:guide>
        <p15:guide id="12" pos="5431">
          <p15:clr>
            <a:srgbClr val="E46962"/>
          </p15:clr>
        </p15:guide>
        <p15:guide id="13" pos="5266">
          <p15:clr>
            <a:srgbClr val="E46962"/>
          </p15:clr>
        </p15:guide>
        <p15:guide id="14" pos="4937">
          <p15:clr>
            <a:srgbClr val="E46962"/>
          </p15:clr>
        </p15:guide>
        <p15:guide id="15" pos="4772">
          <p15:clr>
            <a:srgbClr val="E46962"/>
          </p15:clr>
        </p15:guide>
        <p15:guide id="16" pos="4443">
          <p15:clr>
            <a:srgbClr val="E46962"/>
          </p15:clr>
        </p15:guide>
        <p15:guide id="17" pos="4278">
          <p15:clr>
            <a:srgbClr val="E46962"/>
          </p15:clr>
        </p15:guide>
        <p15:guide id="18" pos="3949">
          <p15:clr>
            <a:srgbClr val="E46962"/>
          </p15:clr>
        </p15:guide>
        <p15:guide id="19" pos="3784">
          <p15:clr>
            <a:srgbClr val="E46962"/>
          </p15:clr>
        </p15:guide>
        <p15:guide id="20" pos="3455">
          <p15:clr>
            <a:srgbClr val="E46962"/>
          </p15:clr>
        </p15:guide>
        <p15:guide id="21" pos="3290">
          <p15:clr>
            <a:srgbClr val="E46962"/>
          </p15:clr>
        </p15:guide>
        <p15:guide id="22" pos="296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hyperlink" Target="https://doi.org/10.48550/arXiv.2203.05794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9"/>
          <p:cNvSpPr txBox="1"/>
          <p:nvPr/>
        </p:nvSpPr>
        <p:spPr>
          <a:xfrm>
            <a:off x="203000" y="338550"/>
            <a:ext cx="4417200" cy="14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3700">
                <a:latin typeface="Albert Sans Black"/>
                <a:ea typeface="Albert Sans Black"/>
                <a:cs typeface="Albert Sans Black"/>
                <a:sym typeface="Albert Sans Black"/>
              </a:rPr>
              <a:t>Evaluating the Impact of Congestion Pricing</a:t>
            </a:r>
            <a:endParaRPr sz="3700">
              <a:latin typeface="Albert Sans Black"/>
              <a:ea typeface="Albert Sans Black"/>
              <a:cs typeface="Albert Sans Black"/>
              <a:sym typeface="Albert Sans Black"/>
            </a:endParaRPr>
          </a:p>
        </p:txBody>
      </p:sp>
      <p:sp>
        <p:nvSpPr>
          <p:cNvPr id="408" name="Google Shape;408;p69"/>
          <p:cNvSpPr txBox="1"/>
          <p:nvPr/>
        </p:nvSpPr>
        <p:spPr>
          <a:xfrm>
            <a:off x="219660" y="193946"/>
            <a:ext cx="1680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Project P</a:t>
            </a:r>
            <a:r>
              <a:rPr lang="en" sz="900">
                <a:latin typeface="Albert Sans"/>
                <a:ea typeface="Albert Sans"/>
                <a:cs typeface="Albert Sans"/>
                <a:sym typeface="Albert Sans"/>
              </a:rPr>
              <a:t>resentation</a:t>
            </a:r>
            <a:endParaRPr sz="900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09" name="Google Shape;409;p69"/>
          <p:cNvSpPr txBox="1"/>
          <p:nvPr/>
        </p:nvSpPr>
        <p:spPr>
          <a:xfrm>
            <a:off x="219660" y="3549746"/>
            <a:ext cx="16803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lbert Sans"/>
                <a:ea typeface="Albert Sans"/>
                <a:cs typeface="Albert Sans"/>
                <a:sym typeface="Albert Sans"/>
              </a:rPr>
              <a:t>5</a:t>
            </a:r>
            <a:r>
              <a:rPr lang="en" sz="900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900">
                <a:latin typeface="Albert Sans"/>
                <a:ea typeface="Albert Sans"/>
                <a:cs typeface="Albert Sans"/>
                <a:sym typeface="Albert Sans"/>
              </a:rPr>
              <a:t>May</a:t>
            </a:r>
            <a:r>
              <a:rPr lang="en" sz="900">
                <a:solidFill>
                  <a:srgbClr val="000000"/>
                </a:solidFill>
                <a:latin typeface="Albert Sans"/>
                <a:ea typeface="Albert Sans"/>
                <a:cs typeface="Albert Sans"/>
                <a:sym typeface="Albert Sans"/>
              </a:rPr>
              <a:t> 2025</a:t>
            </a:r>
            <a:endParaRPr sz="900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10" name="Google Shape;410;p69"/>
          <p:cNvSpPr txBox="1"/>
          <p:nvPr/>
        </p:nvSpPr>
        <p:spPr>
          <a:xfrm>
            <a:off x="219675" y="3860850"/>
            <a:ext cx="3727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Albert Sans"/>
                <a:ea typeface="Albert Sans"/>
                <a:cs typeface="Albert Sans"/>
                <a:sym typeface="Albert Sans"/>
              </a:rPr>
              <a:t>Members:</a:t>
            </a:r>
            <a:endParaRPr b="1" sz="900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lbert Sans"/>
                <a:ea typeface="Albert Sans"/>
                <a:cs typeface="Albert Sans"/>
                <a:sym typeface="Albert Sans"/>
              </a:rPr>
              <a:t>Andrew Hwang (yh5975@nyu.edu)</a:t>
            </a:r>
            <a:endParaRPr sz="9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lbert Sans"/>
                <a:ea typeface="Albert Sans"/>
                <a:cs typeface="Albert Sans"/>
                <a:sym typeface="Albert Sans"/>
              </a:rPr>
              <a:t>Matt Kohn (mck8331@nyu.edu)</a:t>
            </a:r>
            <a:endParaRPr sz="9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lbert Sans"/>
                <a:ea typeface="Albert Sans"/>
                <a:cs typeface="Albert Sans"/>
                <a:sym typeface="Albert Sans"/>
              </a:rPr>
              <a:t>Shu Yang (sy4254@nyu.edu)</a:t>
            </a:r>
            <a:endParaRPr sz="9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lbert Sans"/>
                <a:ea typeface="Albert Sans"/>
                <a:cs typeface="Albert Sans"/>
                <a:sym typeface="Albert Sans"/>
              </a:rPr>
              <a:t>Yaqi Guo (yg3481@nyu.edu)</a:t>
            </a:r>
            <a:endParaRPr sz="9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lbert Sans"/>
                <a:ea typeface="Albert Sans"/>
                <a:cs typeface="Albert Sans"/>
                <a:sym typeface="Albert Sans"/>
              </a:rPr>
              <a:t>Yuqi Wen (yw8416@nyu.edu)</a:t>
            </a:r>
            <a:endParaRPr sz="9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69"/>
          <p:cNvSpPr txBox="1"/>
          <p:nvPr/>
        </p:nvSpPr>
        <p:spPr>
          <a:xfrm>
            <a:off x="219675" y="2177550"/>
            <a:ext cx="37443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On Transit Ridership and 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"/>
                <a:ea typeface="Albert Sans"/>
                <a:cs typeface="Albert Sans"/>
                <a:sym typeface="Albert Sans"/>
              </a:rPr>
              <a:t>Traffic in NYC’s Five Boroughs</a:t>
            </a:r>
            <a:endParaRPr sz="16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12" name="Google Shape;412;p69"/>
          <p:cNvSpPr txBox="1"/>
          <p:nvPr/>
        </p:nvSpPr>
        <p:spPr>
          <a:xfrm>
            <a:off x="8126989" y="38213"/>
            <a:ext cx="9864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rPr>
              <a:t>NYU | CUSP</a:t>
            </a:r>
            <a:endParaRPr sz="1100">
              <a:solidFill>
                <a:srgbClr val="000000"/>
              </a:solidFill>
              <a:latin typeface="Albert Sans ExtraBold"/>
              <a:ea typeface="Albert Sans ExtraBold"/>
              <a:cs typeface="Albert Sans ExtraBold"/>
              <a:sym typeface="Albert Sans ExtraBold"/>
            </a:endParaRPr>
          </a:p>
        </p:txBody>
      </p:sp>
      <p:pic>
        <p:nvPicPr>
          <p:cNvPr id="413" name="Google Shape;413;p69"/>
          <p:cNvPicPr preferRelativeResize="0"/>
          <p:nvPr/>
        </p:nvPicPr>
        <p:blipFill rotWithShape="1">
          <a:blip r:embed="rId3">
            <a:alphaModFix/>
          </a:blip>
          <a:srcRect b="0" l="30133" r="12697" t="0"/>
          <a:stretch/>
        </p:blipFill>
        <p:spPr>
          <a:xfrm>
            <a:off x="4938975" y="0"/>
            <a:ext cx="420502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8"/>
          <p:cNvSpPr txBox="1"/>
          <p:nvPr/>
        </p:nvSpPr>
        <p:spPr>
          <a:xfrm>
            <a:off x="66750" y="38225"/>
            <a:ext cx="3451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highlight>
                  <a:schemeClr val="dk1"/>
                </a:highlight>
                <a:latin typeface="Albert Sans SemiBold"/>
                <a:ea typeface="Albert Sans SemiBold"/>
                <a:cs typeface="Albert Sans SemiBold"/>
                <a:sym typeface="Albert Sans SemiBold"/>
              </a:rPr>
              <a:t>Results: Ridership (Bus)</a:t>
            </a:r>
            <a:endParaRPr sz="2000">
              <a:solidFill>
                <a:srgbClr val="000000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536" name="Google Shape;536;p78"/>
          <p:cNvSpPr txBox="1"/>
          <p:nvPr/>
        </p:nvSpPr>
        <p:spPr>
          <a:xfrm>
            <a:off x="8126989" y="38213"/>
            <a:ext cx="9864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rPr>
              <a:t>NYU | CUSP</a:t>
            </a:r>
            <a:endParaRPr sz="1100">
              <a:solidFill>
                <a:srgbClr val="000000"/>
              </a:solidFill>
              <a:latin typeface="Albert Sans ExtraBold"/>
              <a:ea typeface="Albert Sans ExtraBold"/>
              <a:cs typeface="Albert Sans ExtraBold"/>
              <a:sym typeface="Albert Sans ExtraBold"/>
            </a:endParaRPr>
          </a:p>
        </p:txBody>
      </p:sp>
      <p:pic>
        <p:nvPicPr>
          <p:cNvPr id="537" name="Google Shape;53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63" y="690600"/>
            <a:ext cx="6044925" cy="42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8"/>
          <p:cNvSpPr txBox="1"/>
          <p:nvPr/>
        </p:nvSpPr>
        <p:spPr>
          <a:xfrm>
            <a:off x="6336150" y="1815025"/>
            <a:ext cx="27378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Non-CRF areas</a:t>
            </a:r>
            <a:r>
              <a:rPr lang="en" sz="1500">
                <a:solidFill>
                  <a:schemeClr val="lt1"/>
                </a:solidFill>
              </a:rPr>
              <a:t> a clear rise in bus ridership in 2025.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CRF areas</a:t>
            </a:r>
            <a:r>
              <a:rPr lang="en" sz="1500">
                <a:solidFill>
                  <a:schemeClr val="lt1"/>
                </a:solidFill>
              </a:rPr>
              <a:t> showed relatively flat ridership levels, with little to no increase after policy implementation.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9"/>
          <p:cNvSpPr txBox="1"/>
          <p:nvPr/>
        </p:nvSpPr>
        <p:spPr>
          <a:xfrm>
            <a:off x="66750" y="38225"/>
            <a:ext cx="3451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highlight>
                  <a:schemeClr val="dk1"/>
                </a:highlight>
                <a:latin typeface="Albert Sans SemiBold"/>
                <a:ea typeface="Albert Sans SemiBold"/>
                <a:cs typeface="Albert Sans SemiBold"/>
                <a:sym typeface="Albert Sans SemiBold"/>
              </a:rPr>
              <a:t>Results: 311 Complaints</a:t>
            </a:r>
            <a:endParaRPr sz="2000">
              <a:solidFill>
                <a:srgbClr val="000000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544" name="Google Shape;544;p79"/>
          <p:cNvSpPr txBox="1"/>
          <p:nvPr/>
        </p:nvSpPr>
        <p:spPr>
          <a:xfrm>
            <a:off x="8126989" y="38213"/>
            <a:ext cx="9864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rPr>
              <a:t>NYU | CUSP</a:t>
            </a:r>
            <a:endParaRPr sz="1100">
              <a:solidFill>
                <a:srgbClr val="000000"/>
              </a:solidFill>
              <a:latin typeface="Albert Sans ExtraBold"/>
              <a:ea typeface="Albert Sans ExtraBold"/>
              <a:cs typeface="Albert Sans ExtraBold"/>
              <a:sym typeface="Albert Sans ExtraBold"/>
            </a:endParaRPr>
          </a:p>
        </p:txBody>
      </p:sp>
      <p:sp>
        <p:nvSpPr>
          <p:cNvPr id="545" name="Google Shape;545;p79"/>
          <p:cNvSpPr txBox="1"/>
          <p:nvPr/>
        </p:nvSpPr>
        <p:spPr>
          <a:xfrm>
            <a:off x="113225" y="463325"/>
            <a:ext cx="88134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 Medium"/>
                <a:ea typeface="Albert Sans Medium"/>
                <a:cs typeface="Albert Sans Medium"/>
                <a:sym typeface="Albert Sans Medium"/>
              </a:rPr>
              <a:t>We noticed a decrease in Manhattan, and a sharp increase in Bronx</a:t>
            </a:r>
            <a:endParaRPr sz="1600"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pic>
        <p:nvPicPr>
          <p:cNvPr id="546" name="Google Shape;54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763" y="1020325"/>
            <a:ext cx="7152475" cy="39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0"/>
          <p:cNvSpPr txBox="1"/>
          <p:nvPr/>
        </p:nvSpPr>
        <p:spPr>
          <a:xfrm>
            <a:off x="66750" y="38225"/>
            <a:ext cx="3451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highlight>
                  <a:schemeClr val="dk1"/>
                </a:highlight>
                <a:latin typeface="Albert Sans SemiBold"/>
                <a:ea typeface="Albert Sans SemiBold"/>
                <a:cs typeface="Albert Sans SemiBold"/>
                <a:sym typeface="Albert Sans SemiBold"/>
              </a:rPr>
              <a:t>Results: 311 Complaints</a:t>
            </a:r>
            <a:endParaRPr sz="2000">
              <a:solidFill>
                <a:srgbClr val="000000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552" name="Google Shape;552;p80"/>
          <p:cNvSpPr txBox="1"/>
          <p:nvPr/>
        </p:nvSpPr>
        <p:spPr>
          <a:xfrm>
            <a:off x="8126989" y="38213"/>
            <a:ext cx="9864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rPr>
              <a:t>NYU | CUSP</a:t>
            </a:r>
            <a:endParaRPr sz="1100">
              <a:solidFill>
                <a:srgbClr val="000000"/>
              </a:solidFill>
              <a:latin typeface="Albert Sans ExtraBold"/>
              <a:ea typeface="Albert Sans ExtraBold"/>
              <a:cs typeface="Albert Sans ExtraBold"/>
              <a:sym typeface="Albert Sans ExtraBold"/>
            </a:endParaRPr>
          </a:p>
        </p:txBody>
      </p:sp>
      <p:pic>
        <p:nvPicPr>
          <p:cNvPr id="553" name="Google Shape;553;p80"/>
          <p:cNvPicPr preferRelativeResize="0"/>
          <p:nvPr/>
        </p:nvPicPr>
        <p:blipFill rotWithShape="1">
          <a:blip r:embed="rId3">
            <a:alphaModFix/>
          </a:blip>
          <a:srcRect b="0" l="0" r="0" t="10410"/>
          <a:stretch/>
        </p:blipFill>
        <p:spPr>
          <a:xfrm>
            <a:off x="812425" y="1518825"/>
            <a:ext cx="7519150" cy="34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80"/>
          <p:cNvSpPr/>
          <p:nvPr/>
        </p:nvSpPr>
        <p:spPr>
          <a:xfrm>
            <a:off x="6600200" y="2102375"/>
            <a:ext cx="501300" cy="501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5" name="Google Shape;555;p80"/>
          <p:cNvSpPr/>
          <p:nvPr/>
        </p:nvSpPr>
        <p:spPr>
          <a:xfrm>
            <a:off x="6268500" y="2974100"/>
            <a:ext cx="379200" cy="379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6" name="Google Shape;556;p80"/>
          <p:cNvSpPr txBox="1"/>
          <p:nvPr/>
        </p:nvSpPr>
        <p:spPr>
          <a:xfrm>
            <a:off x="113225" y="463325"/>
            <a:ext cx="88134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 Medium"/>
                <a:ea typeface="Albert Sans Medium"/>
                <a:cs typeface="Albert Sans Medium"/>
                <a:sym typeface="Albert Sans Medium"/>
              </a:rPr>
              <a:t>K-means Clustering for each year for Jan-Apr</a:t>
            </a:r>
            <a:endParaRPr sz="1600"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 Medium"/>
                <a:ea typeface="Albert Sans Medium"/>
                <a:cs typeface="Albert Sans Medium"/>
                <a:sym typeface="Albert Sans Medium"/>
              </a:rPr>
              <a:t>Improvements in Manhattan (CBD), Worsening in Upper Manhattan, South Bronx, Astoria</a:t>
            </a:r>
            <a:endParaRPr sz="1600"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557" name="Google Shape;557;p80"/>
          <p:cNvSpPr txBox="1"/>
          <p:nvPr/>
        </p:nvSpPr>
        <p:spPr>
          <a:xfrm>
            <a:off x="1556850" y="1226408"/>
            <a:ext cx="10689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lbert Sans"/>
                <a:ea typeface="Albert Sans"/>
                <a:cs typeface="Albert Sans"/>
                <a:sym typeface="Albert Sans"/>
              </a:rPr>
              <a:t>2023</a:t>
            </a:r>
            <a:endParaRPr sz="13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58" name="Google Shape;558;p80"/>
          <p:cNvSpPr txBox="1"/>
          <p:nvPr/>
        </p:nvSpPr>
        <p:spPr>
          <a:xfrm>
            <a:off x="4037550" y="1226408"/>
            <a:ext cx="10689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lbert Sans"/>
                <a:ea typeface="Albert Sans"/>
                <a:cs typeface="Albert Sans"/>
                <a:sym typeface="Albert Sans"/>
              </a:rPr>
              <a:t>2024</a:t>
            </a:r>
            <a:endParaRPr sz="13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59" name="Google Shape;559;p80"/>
          <p:cNvSpPr txBox="1"/>
          <p:nvPr/>
        </p:nvSpPr>
        <p:spPr>
          <a:xfrm>
            <a:off x="6518250" y="1226408"/>
            <a:ext cx="10689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lbert Sans"/>
                <a:ea typeface="Albert Sans"/>
                <a:cs typeface="Albert Sans"/>
                <a:sym typeface="Albert Sans"/>
              </a:rPr>
              <a:t>2025</a:t>
            </a:r>
            <a:endParaRPr sz="13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1"/>
          <p:cNvSpPr txBox="1"/>
          <p:nvPr/>
        </p:nvSpPr>
        <p:spPr>
          <a:xfrm>
            <a:off x="66750" y="38225"/>
            <a:ext cx="3451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highlight>
                  <a:schemeClr val="dk1"/>
                </a:highlight>
                <a:latin typeface="Albert Sans SemiBold"/>
                <a:ea typeface="Albert Sans SemiBold"/>
                <a:cs typeface="Albert Sans SemiBold"/>
                <a:sym typeface="Albert Sans SemiBold"/>
              </a:rPr>
              <a:t>Results: 311 Complaint</a:t>
            </a:r>
            <a:r>
              <a:rPr lang="en" sz="2000">
                <a:solidFill>
                  <a:schemeClr val="dk2"/>
                </a:solidFill>
                <a:highlight>
                  <a:schemeClr val="dk1"/>
                </a:highlight>
                <a:latin typeface="Albert Sans SemiBold"/>
                <a:ea typeface="Albert Sans SemiBold"/>
                <a:cs typeface="Albert Sans SemiBold"/>
                <a:sym typeface="Albert Sans SemiBold"/>
              </a:rPr>
              <a:t>s</a:t>
            </a:r>
            <a:endParaRPr sz="2000">
              <a:solidFill>
                <a:srgbClr val="000000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565" name="Google Shape;565;p81"/>
          <p:cNvSpPr txBox="1"/>
          <p:nvPr/>
        </p:nvSpPr>
        <p:spPr>
          <a:xfrm>
            <a:off x="8126989" y="38213"/>
            <a:ext cx="9864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rPr>
              <a:t>NYU | CUSP</a:t>
            </a:r>
            <a:endParaRPr sz="1100">
              <a:solidFill>
                <a:srgbClr val="000000"/>
              </a:solidFill>
              <a:latin typeface="Albert Sans ExtraBold"/>
              <a:ea typeface="Albert Sans ExtraBold"/>
              <a:cs typeface="Albert Sans ExtraBold"/>
              <a:sym typeface="Albert Sans ExtraBold"/>
            </a:endParaRPr>
          </a:p>
        </p:txBody>
      </p:sp>
      <p:pic>
        <p:nvPicPr>
          <p:cNvPr id="566" name="Google Shape;56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00" y="969700"/>
            <a:ext cx="3511800" cy="35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1"/>
          <p:cNvSpPr txBox="1"/>
          <p:nvPr/>
        </p:nvSpPr>
        <p:spPr>
          <a:xfrm>
            <a:off x="113225" y="463325"/>
            <a:ext cx="88134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 Medium"/>
                <a:ea typeface="Albert Sans Medium"/>
                <a:cs typeface="Albert Sans Medium"/>
                <a:sym typeface="Albert Sans Medium"/>
              </a:rPr>
              <a:t>Comparing changes in the number of incident counts for 2024 Vs. 2025</a:t>
            </a:r>
            <a:endParaRPr sz="1600"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pic>
        <p:nvPicPr>
          <p:cNvPr id="568" name="Google Shape;568;p81" title="Screenshot 2025-05-04 at 16.54.5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975" y="969700"/>
            <a:ext cx="3285026" cy="3511798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81"/>
          <p:cNvSpPr/>
          <p:nvPr/>
        </p:nvSpPr>
        <p:spPr>
          <a:xfrm>
            <a:off x="1568400" y="2737700"/>
            <a:ext cx="359700" cy="359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0" name="Google Shape;570;p81"/>
          <p:cNvSpPr/>
          <p:nvPr/>
        </p:nvSpPr>
        <p:spPr>
          <a:xfrm>
            <a:off x="1568400" y="1819350"/>
            <a:ext cx="876000" cy="876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1" name="Google Shape;571;p81"/>
          <p:cNvSpPr txBox="1"/>
          <p:nvPr/>
        </p:nvSpPr>
        <p:spPr>
          <a:xfrm>
            <a:off x="1150489" y="4481500"/>
            <a:ext cx="25272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lbert Sans"/>
                <a:ea typeface="Albert Sans"/>
                <a:cs typeface="Albert Sans"/>
                <a:sym typeface="Albert Sans"/>
              </a:rPr>
              <a:t>Yellow = Complaints Increased</a:t>
            </a:r>
            <a:endParaRPr sz="13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72" name="Google Shape;572;p81"/>
          <p:cNvSpPr txBox="1"/>
          <p:nvPr/>
        </p:nvSpPr>
        <p:spPr>
          <a:xfrm>
            <a:off x="4666275" y="4481500"/>
            <a:ext cx="3830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lbert Sans"/>
                <a:ea typeface="Albert Sans"/>
                <a:cs typeface="Albert Sans"/>
                <a:sym typeface="Albert Sans"/>
              </a:rPr>
              <a:t>Google Traffic Flow = Typical  Friday Afternoon</a:t>
            </a:r>
            <a:endParaRPr sz="130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73" name="Google Shape;573;p81"/>
          <p:cNvSpPr txBox="1"/>
          <p:nvPr/>
        </p:nvSpPr>
        <p:spPr>
          <a:xfrm>
            <a:off x="484125" y="2048102"/>
            <a:ext cx="12981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Vehicles making detour to avoid Congestion charges</a:t>
            </a:r>
            <a:endParaRPr sz="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2"/>
          <p:cNvSpPr/>
          <p:nvPr/>
        </p:nvSpPr>
        <p:spPr>
          <a:xfrm>
            <a:off x="4240100" y="4424375"/>
            <a:ext cx="4496400" cy="73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9" name="Google Shape;579;p82"/>
          <p:cNvSpPr/>
          <p:nvPr/>
        </p:nvSpPr>
        <p:spPr>
          <a:xfrm>
            <a:off x="4319000" y="3346488"/>
            <a:ext cx="4338600" cy="70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0" name="Google Shape;580;p82"/>
          <p:cNvSpPr txBox="1"/>
          <p:nvPr/>
        </p:nvSpPr>
        <p:spPr>
          <a:xfrm>
            <a:off x="66750" y="38225"/>
            <a:ext cx="85110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highlight>
                  <a:schemeClr val="dk1"/>
                </a:highlight>
                <a:latin typeface="Albert Sans SemiBold"/>
                <a:ea typeface="Albert Sans SemiBold"/>
                <a:cs typeface="Albert Sans SemiBold"/>
                <a:sym typeface="Albert Sans SemiBold"/>
              </a:rPr>
              <a:t>Results: </a:t>
            </a:r>
            <a:r>
              <a:rPr lang="en" sz="2000">
                <a:solidFill>
                  <a:schemeClr val="dk2"/>
                </a:solidFill>
                <a:highlight>
                  <a:schemeClr val="dk1"/>
                </a:highlight>
                <a:latin typeface="Albert Sans SemiBold"/>
                <a:ea typeface="Albert Sans SemiBold"/>
                <a:cs typeface="Albert Sans SemiBold"/>
                <a:sym typeface="Albert Sans SemiBold"/>
              </a:rPr>
              <a:t>NYPD Crash and Vehicle Datasets</a:t>
            </a:r>
            <a:endParaRPr sz="2000">
              <a:solidFill>
                <a:schemeClr val="dk2"/>
              </a:solidFill>
              <a:highlight>
                <a:schemeClr val="dk1"/>
              </a:highlight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581" name="Google Shape;581;p82"/>
          <p:cNvSpPr txBox="1"/>
          <p:nvPr/>
        </p:nvSpPr>
        <p:spPr>
          <a:xfrm>
            <a:off x="8126989" y="38213"/>
            <a:ext cx="9864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rPr>
              <a:t>NYU | CUSP</a:t>
            </a:r>
            <a:endParaRPr sz="1100">
              <a:solidFill>
                <a:srgbClr val="000000"/>
              </a:solidFill>
              <a:latin typeface="Albert Sans ExtraBold"/>
              <a:ea typeface="Albert Sans ExtraBold"/>
              <a:cs typeface="Albert Sans ExtraBold"/>
              <a:sym typeface="Albert Sans ExtraBold"/>
            </a:endParaRPr>
          </a:p>
        </p:txBody>
      </p:sp>
      <p:pic>
        <p:nvPicPr>
          <p:cNvPr id="582" name="Google Shape;582;p82" title="屏幕截图 2025-05-05 1150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800" y="452575"/>
            <a:ext cx="3094012" cy="24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2" title="屏幕截图 2025-05-05 11495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426" y="2937900"/>
            <a:ext cx="3155200" cy="222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4902163"/>
            <a:ext cx="3428751" cy="24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82"/>
          <p:cNvPicPr preferRelativeResize="0"/>
          <p:nvPr/>
        </p:nvPicPr>
        <p:blipFill rotWithShape="1">
          <a:blip r:embed="rId6">
            <a:alphaModFix/>
          </a:blip>
          <a:srcRect b="0" l="0" r="52410" t="0"/>
          <a:stretch/>
        </p:blipFill>
        <p:spPr>
          <a:xfrm>
            <a:off x="4536605" y="2692350"/>
            <a:ext cx="3554001" cy="24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82"/>
          <p:cNvSpPr txBox="1"/>
          <p:nvPr/>
        </p:nvSpPr>
        <p:spPr>
          <a:xfrm>
            <a:off x="4347300" y="3345813"/>
            <a:ext cx="4622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-</a:t>
            </a:r>
            <a:r>
              <a:rPr lang="en" sz="1100">
                <a:solidFill>
                  <a:schemeClr val="lt1"/>
                </a:solidFill>
              </a:rPr>
              <a:t>Overall crashes decreased significantly post-policy (OLS results)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-CRZ-area crashes increased after policy (post × crz &gt; 0, p &lt; 0.001)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87" name="Google Shape;587;p82"/>
          <p:cNvSpPr/>
          <p:nvPr/>
        </p:nvSpPr>
        <p:spPr>
          <a:xfrm rot="5396197">
            <a:off x="3565354" y="3220175"/>
            <a:ext cx="271200" cy="954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77C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88" name="Google Shape;588;p82"/>
          <p:cNvPicPr preferRelativeResize="0"/>
          <p:nvPr/>
        </p:nvPicPr>
        <p:blipFill rotWithShape="1">
          <a:blip r:embed="rId6">
            <a:alphaModFix/>
          </a:blip>
          <a:srcRect b="0" l="47362" r="0" t="0"/>
          <a:stretch/>
        </p:blipFill>
        <p:spPr>
          <a:xfrm>
            <a:off x="5072625" y="2937900"/>
            <a:ext cx="3930999" cy="24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82"/>
          <p:cNvSpPr/>
          <p:nvPr/>
        </p:nvSpPr>
        <p:spPr>
          <a:xfrm rot="10796385">
            <a:off x="6344675" y="4103275"/>
            <a:ext cx="285300" cy="281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477C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0" name="Google Shape;590;p82"/>
          <p:cNvSpPr txBox="1"/>
          <p:nvPr/>
        </p:nvSpPr>
        <p:spPr>
          <a:xfrm>
            <a:off x="4284950" y="4446425"/>
            <a:ext cx="4684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-I</a:t>
            </a:r>
            <a:r>
              <a:rPr lang="en" sz="1100"/>
              <a:t>nterpret carefully due to CRZ’s smaller size and </a:t>
            </a:r>
            <a:r>
              <a:rPr lang="en" sz="1100"/>
              <a:t>high</a:t>
            </a:r>
            <a:r>
              <a:rPr lang="en" sz="1100"/>
              <a:t> traffic volume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-Likely explanation: rerouting behavior created substitute congestion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-Next steps: standardize crash rates</a:t>
            </a:r>
            <a:endParaRPr sz="1100"/>
          </a:p>
        </p:txBody>
      </p:sp>
      <p:sp>
        <p:nvSpPr>
          <p:cNvPr id="591" name="Google Shape;591;p82"/>
          <p:cNvSpPr/>
          <p:nvPr/>
        </p:nvSpPr>
        <p:spPr>
          <a:xfrm>
            <a:off x="862975" y="4306475"/>
            <a:ext cx="378600" cy="117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2" name="Google Shape;592;p82"/>
          <p:cNvSpPr/>
          <p:nvPr/>
        </p:nvSpPr>
        <p:spPr>
          <a:xfrm>
            <a:off x="862975" y="4144900"/>
            <a:ext cx="378600" cy="117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93" name="Google Shape;593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075" y="452575"/>
            <a:ext cx="4260752" cy="25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3"/>
          <p:cNvSpPr txBox="1"/>
          <p:nvPr/>
        </p:nvSpPr>
        <p:spPr>
          <a:xfrm>
            <a:off x="8126989" y="38213"/>
            <a:ext cx="9864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rPr>
              <a:t>NYU | CUSP</a:t>
            </a:r>
            <a:endParaRPr sz="1100">
              <a:solidFill>
                <a:srgbClr val="000000"/>
              </a:solidFill>
              <a:latin typeface="Albert Sans ExtraBold"/>
              <a:ea typeface="Albert Sans ExtraBold"/>
              <a:cs typeface="Albert Sans ExtraBold"/>
              <a:sym typeface="Albert Sans ExtraBold"/>
            </a:endParaRPr>
          </a:p>
        </p:txBody>
      </p:sp>
      <p:sp>
        <p:nvSpPr>
          <p:cNvPr id="599" name="Google Shape;599;p83"/>
          <p:cNvSpPr txBox="1"/>
          <p:nvPr/>
        </p:nvSpPr>
        <p:spPr>
          <a:xfrm>
            <a:off x="248100" y="693975"/>
            <a:ext cx="8647800" cy="48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Albert Sans"/>
              <a:buAutoNum type="arabicPeriod"/>
            </a:pPr>
            <a:r>
              <a:rPr b="1" lang="en" sz="1700">
                <a:latin typeface="Albert Sans"/>
                <a:ea typeface="Albert Sans"/>
                <a:cs typeface="Albert Sans"/>
                <a:sym typeface="Albert Sans"/>
              </a:rPr>
              <a:t>Direct Impact on Congestion Traffic</a:t>
            </a:r>
            <a:endParaRPr b="1" sz="17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latin typeface="Albert Sans Medium"/>
                <a:ea typeface="Albert Sans Medium"/>
                <a:cs typeface="Albert Sans Medium"/>
                <a:sym typeface="Albert Sans Medium"/>
              </a:rPr>
              <a:t>Vehicle entries into the CRZ indicate a positive downward trend in traffic volume, particularly during peak hours and on multi-unit trucks.</a:t>
            </a:r>
            <a:endParaRPr sz="1700"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Albert Sans"/>
              <a:buAutoNum type="arabicPeriod"/>
            </a:pPr>
            <a:r>
              <a:rPr b="1" lang="en" sz="17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Direct Impact on Transit Alternatives</a:t>
            </a:r>
            <a:endParaRPr b="1" sz="17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latin typeface="Albert Sans Medium"/>
                <a:ea typeface="Albert Sans Medium"/>
                <a:cs typeface="Albert Sans Medium"/>
                <a:sym typeface="Albert Sans Medium"/>
              </a:rPr>
              <a:t>Bus and subway ridership consistently exceeded historical forecasts, reflecting a strong mode shift toward public transportation after policy implementation.</a:t>
            </a:r>
            <a:endParaRPr sz="1700"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Albert Sans"/>
              <a:buAutoNum type="arabicPeriod"/>
            </a:pPr>
            <a:r>
              <a:rPr b="1" lang="en" sz="1700">
                <a:latin typeface="Albert Sans"/>
                <a:ea typeface="Albert Sans"/>
                <a:cs typeface="Albert Sans"/>
                <a:sym typeface="Albert Sans"/>
              </a:rPr>
              <a:t>Indirect Impact on Surrounding Areas</a:t>
            </a:r>
            <a:endParaRPr b="1" sz="17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latin typeface="Albert Sans Medium"/>
                <a:ea typeface="Albert Sans Medium"/>
                <a:cs typeface="Albert Sans Medium"/>
                <a:sym typeface="Albert Sans Medium"/>
              </a:rPr>
              <a:t>Residents of neighboring areas have shown signs of a spillover effect, especially Bronx and upper Manhattan.</a:t>
            </a:r>
            <a:endParaRPr sz="1700"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600" name="Google Shape;600;p83"/>
          <p:cNvSpPr txBox="1"/>
          <p:nvPr/>
        </p:nvSpPr>
        <p:spPr>
          <a:xfrm>
            <a:off x="66750" y="38225"/>
            <a:ext cx="3451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highlight>
                  <a:schemeClr val="dk1"/>
                </a:highlight>
                <a:latin typeface="Albert Sans SemiBold"/>
                <a:ea typeface="Albert Sans SemiBold"/>
                <a:cs typeface="Albert Sans SemiBold"/>
                <a:sym typeface="Albert Sans SemiBold"/>
              </a:rPr>
              <a:t>Conclusion</a:t>
            </a:r>
            <a:endParaRPr sz="2000">
              <a:solidFill>
                <a:srgbClr val="000000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4"/>
          <p:cNvSpPr txBox="1"/>
          <p:nvPr/>
        </p:nvSpPr>
        <p:spPr>
          <a:xfrm>
            <a:off x="8126989" y="38213"/>
            <a:ext cx="9864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rPr>
              <a:t>NYU | CUSP</a:t>
            </a:r>
            <a:endParaRPr sz="1100">
              <a:solidFill>
                <a:srgbClr val="000000"/>
              </a:solidFill>
              <a:latin typeface="Albert Sans ExtraBold"/>
              <a:ea typeface="Albert Sans ExtraBold"/>
              <a:cs typeface="Albert Sans ExtraBold"/>
              <a:sym typeface="Albert Sans ExtraBold"/>
            </a:endParaRPr>
          </a:p>
        </p:txBody>
      </p:sp>
      <p:sp>
        <p:nvSpPr>
          <p:cNvPr id="606" name="Google Shape;606;p84"/>
          <p:cNvSpPr txBox="1"/>
          <p:nvPr/>
        </p:nvSpPr>
        <p:spPr>
          <a:xfrm>
            <a:off x="248100" y="693975"/>
            <a:ext cx="8647800" cy="4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Albert Sans"/>
              <a:buAutoNum type="arabicPeriod"/>
            </a:pPr>
            <a:r>
              <a:rPr b="1" lang="en" sz="1700">
                <a:latin typeface="Albert Sans"/>
                <a:ea typeface="Albert Sans"/>
                <a:cs typeface="Albert Sans"/>
                <a:sym typeface="Albert Sans"/>
              </a:rPr>
              <a:t>Missing Contextual Features</a:t>
            </a:r>
            <a:endParaRPr b="1" sz="17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latin typeface="Albert Sans Medium"/>
                <a:ea typeface="Albert Sans Medium"/>
                <a:cs typeface="Albert Sans Medium"/>
                <a:sym typeface="Albert Sans Medium"/>
              </a:rPr>
              <a:t>Lack of further features from other aspects, such as weather, holidays and events, which can be analysed with multimodal Transformer.</a:t>
            </a:r>
            <a:endParaRPr sz="1700"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Albert Sans"/>
              <a:buAutoNum type="arabicPeriod"/>
            </a:pPr>
            <a:r>
              <a:rPr b="1" lang="en" sz="17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Limited Causal Inference</a:t>
            </a:r>
            <a:endParaRPr b="1" sz="170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lbert Sans Medium"/>
                <a:ea typeface="Albert Sans Medium"/>
                <a:cs typeface="Albert Sans Medium"/>
                <a:sym typeface="Albert Sans Medium"/>
              </a:rPr>
              <a:t>Causal links </a:t>
            </a:r>
            <a:r>
              <a:rPr lang="en" sz="1700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between congestion pricing and observed traffic changes are </a:t>
            </a:r>
            <a:r>
              <a:rPr lang="en" sz="1700">
                <a:latin typeface="Albert Sans Medium"/>
                <a:ea typeface="Albert Sans Medium"/>
                <a:cs typeface="Albert Sans Medium"/>
                <a:sym typeface="Albert Sans Medium"/>
              </a:rPr>
              <a:t>unclear due to missing pre-2025 data and post-COVID recovery effects.</a:t>
            </a:r>
            <a:endParaRPr sz="1700"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Albert Sans"/>
              <a:buAutoNum type="arabicPeriod"/>
            </a:pPr>
            <a:r>
              <a:rPr b="1" lang="en" sz="1700">
                <a:latin typeface="Albert Sans"/>
                <a:ea typeface="Albert Sans"/>
                <a:cs typeface="Albert Sans"/>
                <a:sym typeface="Albert Sans"/>
              </a:rPr>
              <a:t>Data Sparsity</a:t>
            </a:r>
            <a:endParaRPr b="1" sz="1700"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latin typeface="Albert Sans Medium"/>
                <a:ea typeface="Albert Sans Medium"/>
                <a:cs typeface="Albert Sans Medium"/>
                <a:sym typeface="Albert Sans Medium"/>
              </a:rPr>
              <a:t>Sparse traffic volume data as we showed before restricts our ability to conduct a comprehensive analysis over CRZ and other boroughs.</a:t>
            </a:r>
            <a:endParaRPr sz="1700"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607" name="Google Shape;607;p84"/>
          <p:cNvSpPr txBox="1"/>
          <p:nvPr/>
        </p:nvSpPr>
        <p:spPr>
          <a:xfrm>
            <a:off x="66750" y="38225"/>
            <a:ext cx="3451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highlight>
                  <a:schemeClr val="dk1"/>
                </a:highlight>
                <a:latin typeface="Albert Sans SemiBold"/>
                <a:ea typeface="Albert Sans SemiBold"/>
                <a:cs typeface="Albert Sans SemiBold"/>
                <a:sym typeface="Albert Sans SemiBold"/>
              </a:rPr>
              <a:t>Limitation</a:t>
            </a:r>
            <a:endParaRPr sz="2000">
              <a:solidFill>
                <a:srgbClr val="000000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70"/>
          <p:cNvSpPr txBox="1"/>
          <p:nvPr/>
        </p:nvSpPr>
        <p:spPr>
          <a:xfrm>
            <a:off x="66750" y="38225"/>
            <a:ext cx="3451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highlight>
                  <a:schemeClr val="dk1"/>
                </a:highlight>
                <a:latin typeface="Albert Sans SemiBold"/>
                <a:ea typeface="Albert Sans SemiBold"/>
                <a:cs typeface="Albert Sans SemiBold"/>
                <a:sym typeface="Albert Sans SemiBold"/>
              </a:rPr>
              <a:t>Goal of the Project</a:t>
            </a:r>
            <a:endParaRPr sz="2000">
              <a:solidFill>
                <a:schemeClr val="dk2"/>
              </a:solidFill>
              <a:highlight>
                <a:schemeClr val="dk1"/>
              </a:highlight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420" name="Google Shape;420;p70"/>
          <p:cNvSpPr txBox="1"/>
          <p:nvPr/>
        </p:nvSpPr>
        <p:spPr>
          <a:xfrm>
            <a:off x="8126989" y="38213"/>
            <a:ext cx="9864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highlight>
                  <a:schemeClr val="dk1"/>
                </a:highlight>
                <a:latin typeface="Albert Sans ExtraBold"/>
                <a:ea typeface="Albert Sans ExtraBold"/>
                <a:cs typeface="Albert Sans ExtraBold"/>
                <a:sym typeface="Albert Sans ExtraBold"/>
              </a:rPr>
              <a:t>NYU | CUSP</a:t>
            </a:r>
            <a:endParaRPr sz="1100">
              <a:solidFill>
                <a:schemeClr val="dk2"/>
              </a:solidFill>
              <a:highlight>
                <a:schemeClr val="dk1"/>
              </a:highlight>
              <a:latin typeface="Albert Sans ExtraBold"/>
              <a:ea typeface="Albert Sans ExtraBold"/>
              <a:cs typeface="Albert Sans ExtraBold"/>
              <a:sym typeface="Albert Sans ExtraBold"/>
            </a:endParaRPr>
          </a:p>
        </p:txBody>
      </p:sp>
      <p:sp>
        <p:nvSpPr>
          <p:cNvPr id="421" name="Google Shape;421;p70"/>
          <p:cNvSpPr txBox="1"/>
          <p:nvPr/>
        </p:nvSpPr>
        <p:spPr>
          <a:xfrm>
            <a:off x="4870800" y="3771400"/>
            <a:ext cx="39066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  <a:highlight>
                  <a:schemeClr val="dk1"/>
                </a:highlight>
                <a:latin typeface="Albert Sans"/>
                <a:ea typeface="Albert Sans"/>
                <a:cs typeface="Albert Sans"/>
                <a:sym typeface="Albert Sans"/>
              </a:rPr>
              <a:t>With much speculation as to whether or not congestion pricing is “working”, we wanted to </a:t>
            </a:r>
            <a:r>
              <a:rPr b="1" lang="en" sz="1300">
                <a:solidFill>
                  <a:schemeClr val="dk2"/>
                </a:solidFill>
                <a:highlight>
                  <a:schemeClr val="dk1"/>
                </a:highlight>
                <a:latin typeface="Albert Sans"/>
                <a:ea typeface="Albert Sans"/>
                <a:cs typeface="Albert Sans"/>
                <a:sym typeface="Albert Sans"/>
              </a:rPr>
              <a:t>evaluate its impact</a:t>
            </a:r>
            <a:r>
              <a:rPr lang="en" sz="1300">
                <a:solidFill>
                  <a:schemeClr val="dk2"/>
                </a:solidFill>
                <a:highlight>
                  <a:schemeClr val="dk1"/>
                </a:highlight>
                <a:latin typeface="Albert Sans"/>
                <a:ea typeface="Albert Sans"/>
                <a:cs typeface="Albert Sans"/>
                <a:sym typeface="Albert Sans"/>
              </a:rPr>
              <a:t> on the public transportation system and the city’s traffic volume.</a:t>
            </a:r>
            <a:endParaRPr sz="1300">
              <a:solidFill>
                <a:schemeClr val="dk2"/>
              </a:solidFill>
              <a:highlight>
                <a:schemeClr val="dk1"/>
              </a:highlight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22" name="Google Shape;422;p70"/>
          <p:cNvSpPr txBox="1"/>
          <p:nvPr/>
        </p:nvSpPr>
        <p:spPr>
          <a:xfrm>
            <a:off x="113225" y="539525"/>
            <a:ext cx="39066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highlight>
                  <a:schemeClr val="dk1"/>
                </a:highlight>
                <a:latin typeface="Albert Sans Medium"/>
                <a:ea typeface="Albert Sans Medium"/>
                <a:cs typeface="Albert Sans Medium"/>
                <a:sym typeface="Albert Sans Medium"/>
              </a:rPr>
              <a:t>NYC is infamous for its traffic congestion, so there is now a </a:t>
            </a:r>
            <a:r>
              <a:rPr b="1" lang="en" sz="1500">
                <a:solidFill>
                  <a:schemeClr val="dk2"/>
                </a:solidFill>
                <a:highlight>
                  <a:schemeClr val="dk1"/>
                </a:highlight>
                <a:latin typeface="Albert Sans"/>
                <a:ea typeface="Albert Sans"/>
                <a:cs typeface="Albert Sans"/>
                <a:sym typeface="Albert Sans"/>
              </a:rPr>
              <a:t>congestion pricing</a:t>
            </a:r>
            <a:r>
              <a:rPr lang="en" sz="1500">
                <a:solidFill>
                  <a:schemeClr val="dk2"/>
                </a:solidFill>
                <a:highlight>
                  <a:schemeClr val="dk1"/>
                </a:highlight>
                <a:latin typeface="Albert Sans Medium"/>
                <a:ea typeface="Albert Sans Medium"/>
                <a:cs typeface="Albert Sans Medium"/>
                <a:sym typeface="Albert Sans Medium"/>
              </a:rPr>
              <a:t> program that is very controversial</a:t>
            </a:r>
            <a:endParaRPr sz="1500">
              <a:solidFill>
                <a:schemeClr val="dk2"/>
              </a:solidFill>
              <a:highlight>
                <a:schemeClr val="dk1"/>
              </a:highlight>
              <a:uFill>
                <a:noFill/>
              </a:uFill>
              <a:latin typeface="Albert Sans Medium"/>
              <a:ea typeface="Albert Sans Medium"/>
              <a:cs typeface="Albert Sans Medium"/>
              <a:sym typeface="Albert Sans Medium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0097A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pic>
        <p:nvPicPr>
          <p:cNvPr id="423" name="Google Shape;42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666233"/>
            <a:ext cx="4547700" cy="2558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70" title="Screenshot 2025-05-04 at 2.54.30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7700" y="349313"/>
            <a:ext cx="4139100" cy="2301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70" title="Screenshot 2025-05-04 at 2.56.00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42150" y="2868800"/>
            <a:ext cx="6674272" cy="7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25" y="742225"/>
            <a:ext cx="528637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4875" y="1993600"/>
            <a:ext cx="3241126" cy="268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71"/>
          <p:cNvSpPr txBox="1"/>
          <p:nvPr/>
        </p:nvSpPr>
        <p:spPr>
          <a:xfrm>
            <a:off x="650538" y="3542800"/>
            <a:ext cx="47547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Tolls are in effect most entries in the “Congestion Relief Zone”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3" name="Google Shape;433;p71"/>
          <p:cNvSpPr txBox="1"/>
          <p:nvPr/>
        </p:nvSpPr>
        <p:spPr>
          <a:xfrm>
            <a:off x="5594875" y="777750"/>
            <a:ext cx="33090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Tolls are depicted below for peak hours, much reduced for off-peak entries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4" name="Google Shape;434;p71"/>
          <p:cNvSpPr txBox="1"/>
          <p:nvPr/>
        </p:nvSpPr>
        <p:spPr>
          <a:xfrm>
            <a:off x="66750" y="38225"/>
            <a:ext cx="38880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highlight>
                  <a:schemeClr val="dk1"/>
                </a:highlight>
                <a:latin typeface="Albert Sans SemiBold"/>
                <a:ea typeface="Albert Sans SemiBold"/>
                <a:cs typeface="Albert Sans SemiBold"/>
                <a:sym typeface="Albert Sans SemiBold"/>
              </a:rPr>
              <a:t>Congestion Pricing Overview</a:t>
            </a:r>
            <a:endParaRPr sz="2000">
              <a:solidFill>
                <a:srgbClr val="000000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435" name="Google Shape;435;p71"/>
          <p:cNvSpPr txBox="1"/>
          <p:nvPr/>
        </p:nvSpPr>
        <p:spPr>
          <a:xfrm>
            <a:off x="8126989" y="38213"/>
            <a:ext cx="9864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rPr>
              <a:t>NYU | CUSP</a:t>
            </a:r>
            <a:endParaRPr sz="1100">
              <a:solidFill>
                <a:srgbClr val="000000"/>
              </a:solidFill>
              <a:latin typeface="Albert Sans ExtraBold"/>
              <a:ea typeface="Albert Sans ExtraBold"/>
              <a:cs typeface="Albert Sans ExtraBold"/>
              <a:sym typeface="Albert Sans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2"/>
          <p:cNvSpPr txBox="1"/>
          <p:nvPr/>
        </p:nvSpPr>
        <p:spPr>
          <a:xfrm>
            <a:off x="66750" y="38225"/>
            <a:ext cx="3451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highlight>
                  <a:schemeClr val="dk1"/>
                </a:highlight>
                <a:latin typeface="Albert Sans SemiBold"/>
                <a:ea typeface="Albert Sans SemiBold"/>
                <a:cs typeface="Albert Sans SemiBold"/>
                <a:sym typeface="Albert Sans SemiBold"/>
              </a:rPr>
              <a:t>Data</a:t>
            </a:r>
            <a:endParaRPr sz="2000">
              <a:solidFill>
                <a:srgbClr val="000000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441" name="Google Shape;441;p72"/>
          <p:cNvSpPr txBox="1"/>
          <p:nvPr/>
        </p:nvSpPr>
        <p:spPr>
          <a:xfrm>
            <a:off x="8126989" y="38213"/>
            <a:ext cx="9864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rPr>
              <a:t>NYU | CUSP</a:t>
            </a:r>
            <a:endParaRPr sz="1100">
              <a:solidFill>
                <a:srgbClr val="000000"/>
              </a:solidFill>
              <a:latin typeface="Albert Sans ExtraBold"/>
              <a:ea typeface="Albert Sans ExtraBold"/>
              <a:cs typeface="Albert Sans ExtraBold"/>
              <a:sym typeface="Albert Sans ExtraBold"/>
            </a:endParaRPr>
          </a:p>
        </p:txBody>
      </p:sp>
      <p:sp>
        <p:nvSpPr>
          <p:cNvPr id="442" name="Google Shape;442;p72"/>
          <p:cNvSpPr txBox="1"/>
          <p:nvPr/>
        </p:nvSpPr>
        <p:spPr>
          <a:xfrm>
            <a:off x="113225" y="539525"/>
            <a:ext cx="88134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lbert Sans Medium"/>
                <a:ea typeface="Albert Sans Medium"/>
                <a:cs typeface="Albert Sans Medium"/>
                <a:sym typeface="Albert Sans Medium"/>
              </a:rPr>
              <a:t>We used four datasets to explore and capture the impact of congestion pricing.</a:t>
            </a:r>
            <a:endParaRPr sz="1600">
              <a:solidFill>
                <a:srgbClr val="000000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graphicFrame>
        <p:nvGraphicFramePr>
          <p:cNvPr id="443" name="Google Shape;443;p72"/>
          <p:cNvGraphicFramePr/>
          <p:nvPr/>
        </p:nvGraphicFramePr>
        <p:xfrm>
          <a:off x="219752" y="14119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{F0F63F74-EF79-4654-986D-5C7749085074}</a:tableStyleId>
              </a:tblPr>
              <a:tblGrid>
                <a:gridCol w="1098975"/>
                <a:gridCol w="1917025"/>
                <a:gridCol w="1904725"/>
                <a:gridCol w="1912225"/>
                <a:gridCol w="1873975"/>
              </a:tblGrid>
              <a:tr h="40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lbert Sans Medium"/>
                          <a:ea typeface="Albert Sans Medium"/>
                          <a:cs typeface="Albert Sans Medium"/>
                          <a:sym typeface="Albert Sans Medium"/>
                        </a:rPr>
                        <a:t>Dataset</a:t>
                      </a:r>
                      <a:endParaRPr sz="1200">
                        <a:latin typeface="Albert Sans Medium"/>
                        <a:ea typeface="Albert Sans Medium"/>
                        <a:cs typeface="Albert Sans Medium"/>
                        <a:sym typeface="Albert Sans Medium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MTA Subway and Bus Ridership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Traffic Volume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CRZ Vehicle Entries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311 Complaints 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40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Key Variables </a:t>
                      </a:r>
                      <a:endParaRPr sz="12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Ridership Counts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Traffic Volume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CRZ Entries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Complaints types, number of incident count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0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Temporal level</a:t>
                      </a:r>
                      <a:endParaRPr sz="12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2023 - Present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2021-2024.9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2025-Present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2023-Present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0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Spatial level</a:t>
                      </a:r>
                      <a:endParaRPr sz="12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By Station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By Sensor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By Entry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By </a:t>
                      </a:r>
                      <a:r>
                        <a:rPr lang="en" sz="1200"/>
                        <a:t>Zip Code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0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Limitations</a:t>
                      </a:r>
                      <a:endParaRPr sz="12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 not available for LIRR, Metro-North, or NJT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Sensor locations are unevenly distributed, temporal coverage is incomplete for many sensors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 collection began only after policy implementation; lacks pre-policy baseline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311 dataset is indirect measure to assess the effects. Complaints are subjective, it could be biased.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3"/>
          <p:cNvSpPr/>
          <p:nvPr/>
        </p:nvSpPr>
        <p:spPr>
          <a:xfrm>
            <a:off x="2103925" y="2600614"/>
            <a:ext cx="4887300" cy="889800"/>
          </a:xfrm>
          <a:prstGeom prst="rect">
            <a:avLst/>
          </a:prstGeom>
          <a:solidFill>
            <a:srgbClr val="A5A5A5">
              <a:alpha val="6290"/>
            </a:srgbClr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9" name="Google Shape;449;p73"/>
          <p:cNvSpPr/>
          <p:nvPr/>
        </p:nvSpPr>
        <p:spPr>
          <a:xfrm>
            <a:off x="2108325" y="3575952"/>
            <a:ext cx="4887300" cy="1435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0" name="Google Shape;450;p73"/>
          <p:cNvSpPr/>
          <p:nvPr/>
        </p:nvSpPr>
        <p:spPr>
          <a:xfrm>
            <a:off x="2103925" y="629333"/>
            <a:ext cx="4887300" cy="1869600"/>
          </a:xfrm>
          <a:prstGeom prst="rect">
            <a:avLst/>
          </a:prstGeom>
          <a:solidFill>
            <a:srgbClr val="A5A5A5">
              <a:alpha val="6290"/>
            </a:srgbClr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1" name="Google Shape;451;p73"/>
          <p:cNvSpPr txBox="1"/>
          <p:nvPr/>
        </p:nvSpPr>
        <p:spPr>
          <a:xfrm>
            <a:off x="66750" y="-886725"/>
            <a:ext cx="57618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lbert Sans Medium"/>
                <a:ea typeface="Albert Sans Medium"/>
                <a:cs typeface="Albert Sans Medium"/>
                <a:sym typeface="Albert Sans Medium"/>
              </a:rPr>
              <a:t>I think we can draw a diagram describing: </a:t>
            </a:r>
            <a:endParaRPr sz="1500"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lbert Sans Medium"/>
              <a:ea typeface="Albert Sans Medium"/>
              <a:cs typeface="Albert Sans Medium"/>
              <a:sym typeface="Albert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lbert Sans Medium"/>
                <a:ea typeface="Albert Sans Medium"/>
                <a:cs typeface="Albert Sans Medium"/>
                <a:sym typeface="Albert Sans Medium"/>
              </a:rPr>
              <a:t>datasets → Models used → analysis </a:t>
            </a:r>
            <a:endParaRPr sz="1500">
              <a:solidFill>
                <a:srgbClr val="000000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sp>
        <p:nvSpPr>
          <p:cNvPr id="452" name="Google Shape;452;p73"/>
          <p:cNvSpPr txBox="1"/>
          <p:nvPr/>
        </p:nvSpPr>
        <p:spPr>
          <a:xfrm>
            <a:off x="66750" y="38225"/>
            <a:ext cx="3451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highlight>
                  <a:schemeClr val="dk1"/>
                </a:highlight>
                <a:latin typeface="Albert Sans SemiBold"/>
                <a:ea typeface="Albert Sans SemiBold"/>
                <a:cs typeface="Albert Sans SemiBold"/>
                <a:sym typeface="Albert Sans SemiBold"/>
              </a:rPr>
              <a:t>Methods </a:t>
            </a:r>
            <a:endParaRPr sz="2000">
              <a:solidFill>
                <a:srgbClr val="000000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453" name="Google Shape;453;p73"/>
          <p:cNvSpPr txBox="1"/>
          <p:nvPr/>
        </p:nvSpPr>
        <p:spPr>
          <a:xfrm>
            <a:off x="8126989" y="38213"/>
            <a:ext cx="9864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rPr>
              <a:t>NYU | CUSP</a:t>
            </a:r>
            <a:endParaRPr sz="1100">
              <a:solidFill>
                <a:srgbClr val="000000"/>
              </a:solidFill>
              <a:latin typeface="Albert Sans ExtraBold"/>
              <a:ea typeface="Albert Sans ExtraBold"/>
              <a:cs typeface="Albert Sans ExtraBold"/>
              <a:sym typeface="Albert Sans ExtraBold"/>
            </a:endParaRPr>
          </a:p>
        </p:txBody>
      </p:sp>
      <p:sp>
        <p:nvSpPr>
          <p:cNvPr id="454" name="Google Shape;454;p73"/>
          <p:cNvSpPr/>
          <p:nvPr/>
        </p:nvSpPr>
        <p:spPr>
          <a:xfrm>
            <a:off x="197225" y="1871928"/>
            <a:ext cx="1773300" cy="50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MTA Subway and Bus Ridership</a:t>
            </a:r>
            <a:endParaRPr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5" name="Google Shape;455;p73"/>
          <p:cNvSpPr/>
          <p:nvPr/>
        </p:nvSpPr>
        <p:spPr>
          <a:xfrm>
            <a:off x="197213" y="629329"/>
            <a:ext cx="1773300" cy="50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Traffic Volume</a:t>
            </a:r>
            <a:endParaRPr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6" name="Google Shape;456;p73"/>
          <p:cNvSpPr/>
          <p:nvPr/>
        </p:nvSpPr>
        <p:spPr>
          <a:xfrm>
            <a:off x="197213" y="1234462"/>
            <a:ext cx="1773300" cy="50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CRZ Vehicle Entries</a:t>
            </a:r>
            <a:endParaRPr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7" name="Google Shape;457;p73"/>
          <p:cNvSpPr/>
          <p:nvPr/>
        </p:nvSpPr>
        <p:spPr>
          <a:xfrm>
            <a:off x="211350" y="3968151"/>
            <a:ext cx="1773300" cy="50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311 Complaints </a:t>
            </a:r>
            <a:endParaRPr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8" name="Google Shape;458;p73"/>
          <p:cNvSpPr/>
          <p:nvPr/>
        </p:nvSpPr>
        <p:spPr>
          <a:xfrm>
            <a:off x="7279500" y="743300"/>
            <a:ext cx="1657500" cy="4178100"/>
          </a:xfrm>
          <a:prstGeom prst="roundRect">
            <a:avLst>
              <a:gd fmla="val 16667" name="adj"/>
            </a:avLst>
          </a:prstGeom>
          <a:solidFill>
            <a:srgbClr val="A5A5A5">
              <a:alpha val="6290"/>
            </a:srgbClr>
          </a:solidFill>
          <a:ln cap="flat" cmpd="sng" w="19050">
            <a:solidFill>
              <a:srgbClr val="E5736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Interpretation: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>
                <a:solidFill>
                  <a:schemeClr val="lt1"/>
                </a:solidFill>
              </a:rPr>
            </a:b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Behavior Change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Policy Effectiveness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59" name="Google Shape;459;p73"/>
          <p:cNvCxnSpPr>
            <a:stCxn id="454" idx="3"/>
            <a:endCxn id="460" idx="1"/>
          </p:cNvCxnSpPr>
          <p:nvPr/>
        </p:nvCxnSpPr>
        <p:spPr>
          <a:xfrm>
            <a:off x="1970525" y="2122578"/>
            <a:ext cx="380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73"/>
          <p:cNvCxnSpPr>
            <a:stCxn id="454" idx="3"/>
            <a:endCxn id="462" idx="1"/>
          </p:cNvCxnSpPr>
          <p:nvPr/>
        </p:nvCxnSpPr>
        <p:spPr>
          <a:xfrm>
            <a:off x="1970525" y="2122578"/>
            <a:ext cx="354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73"/>
          <p:cNvCxnSpPr>
            <a:stCxn id="455" idx="3"/>
            <a:endCxn id="456" idx="3"/>
          </p:cNvCxnSpPr>
          <p:nvPr/>
        </p:nvCxnSpPr>
        <p:spPr>
          <a:xfrm>
            <a:off x="1970513" y="879979"/>
            <a:ext cx="600" cy="605100"/>
          </a:xfrm>
          <a:prstGeom prst="bentConnector3">
            <a:avLst>
              <a:gd fmla="val 396875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73"/>
          <p:cNvCxnSpPr>
            <a:stCxn id="457" idx="3"/>
            <a:endCxn id="465" idx="1"/>
          </p:cNvCxnSpPr>
          <p:nvPr/>
        </p:nvCxnSpPr>
        <p:spPr>
          <a:xfrm>
            <a:off x="1984650" y="4218801"/>
            <a:ext cx="3384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73"/>
          <p:cNvSpPr/>
          <p:nvPr/>
        </p:nvSpPr>
        <p:spPr>
          <a:xfrm>
            <a:off x="2324950" y="1871928"/>
            <a:ext cx="1562400" cy="501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9050">
            <a:solidFill>
              <a:srgbClr val="DD7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SARIMA Forecasting 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6" name="Google Shape;466;p73"/>
          <p:cNvSpPr/>
          <p:nvPr/>
        </p:nvSpPr>
        <p:spPr>
          <a:xfrm>
            <a:off x="2327063" y="931897"/>
            <a:ext cx="1562400" cy="501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9050">
            <a:solidFill>
              <a:srgbClr val="DD7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Seasonal Decomposition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5" name="Google Shape;465;p73"/>
          <p:cNvSpPr/>
          <p:nvPr/>
        </p:nvSpPr>
        <p:spPr>
          <a:xfrm>
            <a:off x="2323025" y="3968151"/>
            <a:ext cx="1562400" cy="501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9050">
            <a:solidFill>
              <a:srgbClr val="DD7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K-Means Clustering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67" name="Google Shape;467;p73"/>
          <p:cNvCxnSpPr>
            <a:endCxn id="466" idx="1"/>
          </p:cNvCxnSpPr>
          <p:nvPr/>
        </p:nvCxnSpPr>
        <p:spPr>
          <a:xfrm>
            <a:off x="2198663" y="1182547"/>
            <a:ext cx="128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73"/>
          <p:cNvSpPr txBox="1"/>
          <p:nvPr/>
        </p:nvSpPr>
        <p:spPr>
          <a:xfrm>
            <a:off x="6066434" y="4232190"/>
            <a:ext cx="104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Cluster</a:t>
            </a:r>
            <a:endParaRPr/>
          </a:p>
        </p:txBody>
      </p:sp>
      <p:sp>
        <p:nvSpPr>
          <p:cNvPr id="469" name="Google Shape;469;p73"/>
          <p:cNvSpPr txBox="1"/>
          <p:nvPr/>
        </p:nvSpPr>
        <p:spPr>
          <a:xfrm>
            <a:off x="6178896" y="1451083"/>
            <a:ext cx="80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Time Series</a:t>
            </a:r>
            <a:endParaRPr/>
          </a:p>
        </p:txBody>
      </p:sp>
      <p:pic>
        <p:nvPicPr>
          <p:cNvPr id="470" name="Google Shape;47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184" y="1993167"/>
            <a:ext cx="380100" cy="3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2796" y="4581791"/>
            <a:ext cx="380100" cy="3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73"/>
          <p:cNvSpPr/>
          <p:nvPr/>
        </p:nvSpPr>
        <p:spPr>
          <a:xfrm>
            <a:off x="4117450" y="1871965"/>
            <a:ext cx="2035200" cy="501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9050">
            <a:solidFill>
              <a:srgbClr val="DD7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Compare Forecast vs. Actual Statistical Tests   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3" name="Google Shape;473;p73"/>
          <p:cNvSpPr/>
          <p:nvPr/>
        </p:nvSpPr>
        <p:spPr>
          <a:xfrm>
            <a:off x="4119700" y="931908"/>
            <a:ext cx="2653200" cy="501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9050">
            <a:solidFill>
              <a:srgbClr val="DD7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Adjust CRZ Data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(Remove Seasonality)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74" name="Google Shape;474;p73"/>
          <p:cNvCxnSpPr>
            <a:endCxn id="472" idx="1"/>
          </p:cNvCxnSpPr>
          <p:nvPr/>
        </p:nvCxnSpPr>
        <p:spPr>
          <a:xfrm>
            <a:off x="3887350" y="2122615"/>
            <a:ext cx="230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73"/>
          <p:cNvSpPr/>
          <p:nvPr/>
        </p:nvSpPr>
        <p:spPr>
          <a:xfrm>
            <a:off x="4144563" y="4331277"/>
            <a:ext cx="2035200" cy="501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9050">
            <a:solidFill>
              <a:srgbClr val="DD7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Rule-Based Grouping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(Jan–Apr 2024→2025)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6" name="Google Shape;476;p73"/>
          <p:cNvSpPr/>
          <p:nvPr/>
        </p:nvSpPr>
        <p:spPr>
          <a:xfrm>
            <a:off x="4132838" y="3673176"/>
            <a:ext cx="2443800" cy="501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9050">
            <a:solidFill>
              <a:srgbClr val="DD7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Spatial Clustering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(Low/Med/High Complaints)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77" name="Google Shape;477;p73"/>
          <p:cNvCxnSpPr>
            <a:endCxn id="473" idx="1"/>
          </p:cNvCxnSpPr>
          <p:nvPr/>
        </p:nvCxnSpPr>
        <p:spPr>
          <a:xfrm>
            <a:off x="3889600" y="1182558"/>
            <a:ext cx="230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73"/>
          <p:cNvCxnSpPr>
            <a:stCxn id="465" idx="3"/>
            <a:endCxn id="476" idx="1"/>
          </p:cNvCxnSpPr>
          <p:nvPr/>
        </p:nvCxnSpPr>
        <p:spPr>
          <a:xfrm flipH="1" rot="10800000">
            <a:off x="3885425" y="3923901"/>
            <a:ext cx="247500" cy="294900"/>
          </a:xfrm>
          <a:prstGeom prst="bentConnector3">
            <a:avLst>
              <a:gd fmla="val 49982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73"/>
          <p:cNvCxnSpPr>
            <a:stCxn id="465" idx="3"/>
            <a:endCxn id="475" idx="1"/>
          </p:cNvCxnSpPr>
          <p:nvPr/>
        </p:nvCxnSpPr>
        <p:spPr>
          <a:xfrm>
            <a:off x="3885425" y="4218801"/>
            <a:ext cx="259200" cy="363000"/>
          </a:xfrm>
          <a:prstGeom prst="bentConnector3">
            <a:avLst>
              <a:gd fmla="val 4998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73"/>
          <p:cNvCxnSpPr>
            <a:stCxn id="469" idx="3"/>
          </p:cNvCxnSpPr>
          <p:nvPr/>
        </p:nvCxnSpPr>
        <p:spPr>
          <a:xfrm>
            <a:off x="6986796" y="1758883"/>
            <a:ext cx="42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73"/>
          <p:cNvCxnSpPr>
            <a:stCxn id="469" idx="3"/>
          </p:cNvCxnSpPr>
          <p:nvPr/>
        </p:nvCxnSpPr>
        <p:spPr>
          <a:xfrm>
            <a:off x="6986796" y="1758883"/>
            <a:ext cx="297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82" name="Google Shape;482;p73"/>
          <p:cNvCxnSpPr/>
          <p:nvPr/>
        </p:nvCxnSpPr>
        <p:spPr>
          <a:xfrm>
            <a:off x="6986796" y="4191540"/>
            <a:ext cx="297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83" name="Google Shape;48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1083" y="1854243"/>
            <a:ext cx="554337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2950" y="3518225"/>
            <a:ext cx="850595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73"/>
          <p:cNvSpPr/>
          <p:nvPr/>
        </p:nvSpPr>
        <p:spPr>
          <a:xfrm>
            <a:off x="219200" y="2725134"/>
            <a:ext cx="1773300" cy="50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NYPD Crash and Vehicle Datasets</a:t>
            </a:r>
            <a:endParaRPr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6" name="Google Shape;486;p73"/>
          <p:cNvSpPr/>
          <p:nvPr/>
        </p:nvSpPr>
        <p:spPr>
          <a:xfrm>
            <a:off x="2347050" y="2716276"/>
            <a:ext cx="1562400" cy="5547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9050">
            <a:solidFill>
              <a:srgbClr val="DD7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Chi-Square, </a:t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DiD and DiDiD</a:t>
            </a:r>
            <a:endParaRPr/>
          </a:p>
        </p:txBody>
      </p:sp>
      <p:sp>
        <p:nvSpPr>
          <p:cNvPr id="487" name="Google Shape;487;p73"/>
          <p:cNvSpPr/>
          <p:nvPr/>
        </p:nvSpPr>
        <p:spPr>
          <a:xfrm>
            <a:off x="4164475" y="2743000"/>
            <a:ext cx="1853400" cy="615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9050">
            <a:solidFill>
              <a:srgbClr val="DD7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Compare Pre-Post Crash Patterns by Time &amp; Zone</a:t>
            </a:r>
            <a:endParaRPr/>
          </a:p>
        </p:txBody>
      </p:sp>
      <p:cxnSp>
        <p:nvCxnSpPr>
          <p:cNvPr id="488" name="Google Shape;488;p73"/>
          <p:cNvCxnSpPr/>
          <p:nvPr/>
        </p:nvCxnSpPr>
        <p:spPr>
          <a:xfrm>
            <a:off x="1970650" y="3019196"/>
            <a:ext cx="354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73"/>
          <p:cNvCxnSpPr>
            <a:endCxn id="487" idx="1"/>
          </p:cNvCxnSpPr>
          <p:nvPr/>
        </p:nvCxnSpPr>
        <p:spPr>
          <a:xfrm>
            <a:off x="3909175" y="3047500"/>
            <a:ext cx="255300" cy="3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73"/>
          <p:cNvCxnSpPr>
            <a:stCxn id="448" idx="3"/>
          </p:cNvCxnSpPr>
          <p:nvPr/>
        </p:nvCxnSpPr>
        <p:spPr>
          <a:xfrm>
            <a:off x="6991225" y="3045514"/>
            <a:ext cx="298500" cy="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91" name="Google Shape;491;p73"/>
          <p:cNvSpPr txBox="1"/>
          <p:nvPr/>
        </p:nvSpPr>
        <p:spPr>
          <a:xfrm>
            <a:off x="6017975" y="2562125"/>
            <a:ext cx="113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Causal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Inference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492" name="Google Shape;492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8050" y="3050793"/>
            <a:ext cx="429600" cy="4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4"/>
          <p:cNvSpPr txBox="1"/>
          <p:nvPr/>
        </p:nvSpPr>
        <p:spPr>
          <a:xfrm>
            <a:off x="66750" y="38225"/>
            <a:ext cx="64188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highlight>
                  <a:schemeClr val="dk1"/>
                </a:highlight>
                <a:latin typeface="Albert Sans SemiBold"/>
                <a:ea typeface="Albert Sans SemiBold"/>
                <a:cs typeface="Albert Sans SemiBold"/>
                <a:sym typeface="Albert Sans SemiBold"/>
              </a:rPr>
              <a:t>Results: Traffic Volume &amp; CRZ Vehicle Entries</a:t>
            </a:r>
            <a:endParaRPr b="1" sz="2000">
              <a:solidFill>
                <a:srgbClr val="000000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8" name="Google Shape;498;p74"/>
          <p:cNvSpPr txBox="1"/>
          <p:nvPr/>
        </p:nvSpPr>
        <p:spPr>
          <a:xfrm>
            <a:off x="8126989" y="38213"/>
            <a:ext cx="9864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rPr>
              <a:t>NYU | CUSP</a:t>
            </a:r>
            <a:endParaRPr sz="1100">
              <a:solidFill>
                <a:srgbClr val="000000"/>
              </a:solidFill>
              <a:latin typeface="Albert Sans ExtraBold"/>
              <a:ea typeface="Albert Sans ExtraBold"/>
              <a:cs typeface="Albert Sans ExtraBold"/>
              <a:sym typeface="Albert Sans ExtraBold"/>
            </a:endParaRPr>
          </a:p>
        </p:txBody>
      </p:sp>
      <p:pic>
        <p:nvPicPr>
          <p:cNvPr id="499" name="Google Shape;4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813" y="1423925"/>
            <a:ext cx="5239700" cy="258878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74"/>
          <p:cNvSpPr txBox="1"/>
          <p:nvPr/>
        </p:nvSpPr>
        <p:spPr>
          <a:xfrm>
            <a:off x="124800" y="569291"/>
            <a:ext cx="889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multi-unit trucks showed a decline in traffic volume after congestion pricing. Peak-hour CRZ traffic remained largely unchanged, even after adjusting for seasonality.</a:t>
            </a:r>
            <a:endParaRPr/>
          </a:p>
        </p:txBody>
      </p:sp>
      <p:pic>
        <p:nvPicPr>
          <p:cNvPr id="501" name="Google Shape;501;p74" title="1a0810c8-df65-41a7-a022-f40012c2d38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00" y="1439175"/>
            <a:ext cx="3654699" cy="31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6175" y="4012689"/>
            <a:ext cx="5067224" cy="657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5"/>
          <p:cNvSpPr txBox="1"/>
          <p:nvPr/>
        </p:nvSpPr>
        <p:spPr>
          <a:xfrm>
            <a:off x="66750" y="38225"/>
            <a:ext cx="64188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highlight>
                  <a:schemeClr val="dk1"/>
                </a:highlight>
                <a:latin typeface="Albert Sans SemiBold"/>
                <a:ea typeface="Albert Sans SemiBold"/>
                <a:cs typeface="Albert Sans SemiBold"/>
                <a:sym typeface="Albert Sans SemiBold"/>
              </a:rPr>
              <a:t>Results: Traffic Volume &amp; CRZ Vehicle Entries</a:t>
            </a:r>
            <a:endParaRPr sz="2000">
              <a:solidFill>
                <a:schemeClr val="dk2"/>
              </a:solidFill>
              <a:highlight>
                <a:schemeClr val="dk1"/>
              </a:highlight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508" name="Google Shape;508;p75"/>
          <p:cNvSpPr txBox="1"/>
          <p:nvPr/>
        </p:nvSpPr>
        <p:spPr>
          <a:xfrm>
            <a:off x="8126989" y="38213"/>
            <a:ext cx="9864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rPr>
              <a:t>NYU | CUSP</a:t>
            </a:r>
            <a:endParaRPr sz="1100">
              <a:solidFill>
                <a:srgbClr val="000000"/>
              </a:solidFill>
              <a:latin typeface="Albert Sans ExtraBold"/>
              <a:ea typeface="Albert Sans ExtraBold"/>
              <a:cs typeface="Albert Sans ExtraBold"/>
              <a:sym typeface="Albert Sans ExtraBold"/>
            </a:endParaRPr>
          </a:p>
        </p:txBody>
      </p:sp>
      <p:pic>
        <p:nvPicPr>
          <p:cNvPr id="509" name="Google Shape;50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400" y="1268575"/>
            <a:ext cx="6001588" cy="29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667" y="4236404"/>
            <a:ext cx="3452738" cy="584428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75"/>
          <p:cNvSpPr txBox="1"/>
          <p:nvPr/>
        </p:nvSpPr>
        <p:spPr>
          <a:xfrm>
            <a:off x="203925" y="620575"/>
            <a:ext cx="8876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Peak-hour ratio trends remained stable, but compared to historical data, the peak-hour share dropped by 0.046 on average, suggesting a gradual shift toward off-peak travel as people adapt to the policy.</a:t>
            </a:r>
            <a:endParaRPr/>
          </a:p>
        </p:txBody>
      </p:sp>
      <p:pic>
        <p:nvPicPr>
          <p:cNvPr id="512" name="Google Shape;51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750" y="1481275"/>
            <a:ext cx="2719650" cy="2313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6"/>
          <p:cNvSpPr txBox="1"/>
          <p:nvPr/>
        </p:nvSpPr>
        <p:spPr>
          <a:xfrm>
            <a:off x="66750" y="38225"/>
            <a:ext cx="36681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highlight>
                  <a:schemeClr val="dk1"/>
                </a:highlight>
                <a:latin typeface="Albert Sans SemiBold"/>
                <a:ea typeface="Albert Sans SemiBold"/>
                <a:cs typeface="Albert Sans SemiBold"/>
                <a:sym typeface="Albert Sans SemiBold"/>
              </a:rPr>
              <a:t>Results: Ridership (Subway)</a:t>
            </a:r>
            <a:endParaRPr sz="2000">
              <a:solidFill>
                <a:srgbClr val="000000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518" name="Google Shape;518;p76"/>
          <p:cNvSpPr txBox="1"/>
          <p:nvPr/>
        </p:nvSpPr>
        <p:spPr>
          <a:xfrm>
            <a:off x="8126989" y="38213"/>
            <a:ext cx="9864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rPr>
              <a:t>NYU | CUSP</a:t>
            </a:r>
            <a:endParaRPr sz="1100">
              <a:solidFill>
                <a:srgbClr val="000000"/>
              </a:solidFill>
              <a:latin typeface="Albert Sans ExtraBold"/>
              <a:ea typeface="Albert Sans ExtraBold"/>
              <a:cs typeface="Albert Sans ExtraBold"/>
              <a:sym typeface="Albert Sans ExtraBold"/>
            </a:endParaRPr>
          </a:p>
        </p:txBody>
      </p:sp>
      <p:pic>
        <p:nvPicPr>
          <p:cNvPr id="519" name="Google Shape;51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50" y="539525"/>
            <a:ext cx="8407976" cy="44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76"/>
          <p:cNvSpPr txBox="1"/>
          <p:nvPr/>
        </p:nvSpPr>
        <p:spPr>
          <a:xfrm>
            <a:off x="7115925" y="642350"/>
            <a:ext cx="1931100" cy="14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Used different permutations of parameters for SARIMA to account for different forecasting techniques based on autocorrelation and partial autocorrelation plots</a:t>
            </a:r>
            <a:endParaRPr sz="1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1" name="Google Shape;521;p76"/>
          <p:cNvSpPr txBox="1"/>
          <p:nvPr/>
        </p:nvSpPr>
        <p:spPr>
          <a:xfrm>
            <a:off x="7117250" y="3316500"/>
            <a:ext cx="1885800" cy="14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Actual ridership consistently </a:t>
            </a:r>
            <a:r>
              <a:rPr b="1" lang="en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outperforms</a:t>
            </a:r>
            <a:r>
              <a:rPr lang="en" sz="1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all forecasts using 2023-2024 ridership training data</a:t>
            </a:r>
            <a:endParaRPr sz="1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7"/>
          <p:cNvSpPr txBox="1"/>
          <p:nvPr/>
        </p:nvSpPr>
        <p:spPr>
          <a:xfrm>
            <a:off x="66750" y="38225"/>
            <a:ext cx="34512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highlight>
                  <a:schemeClr val="dk1"/>
                </a:highlight>
                <a:latin typeface="Albert Sans SemiBold"/>
                <a:ea typeface="Albert Sans SemiBold"/>
                <a:cs typeface="Albert Sans SemiBold"/>
                <a:sym typeface="Albert Sans SemiBold"/>
              </a:rPr>
              <a:t>Results: Ridership (Bus)</a:t>
            </a:r>
            <a:endParaRPr sz="2000">
              <a:solidFill>
                <a:srgbClr val="000000"/>
              </a:solidFill>
              <a:latin typeface="Albert Sans SemiBold"/>
              <a:ea typeface="Albert Sans SemiBold"/>
              <a:cs typeface="Albert Sans SemiBold"/>
              <a:sym typeface="Albert Sans SemiBold"/>
            </a:endParaRPr>
          </a:p>
        </p:txBody>
      </p:sp>
      <p:sp>
        <p:nvSpPr>
          <p:cNvPr id="527" name="Google Shape;527;p77"/>
          <p:cNvSpPr txBox="1"/>
          <p:nvPr/>
        </p:nvSpPr>
        <p:spPr>
          <a:xfrm>
            <a:off x="8126989" y="38213"/>
            <a:ext cx="9864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rPr>
              <a:t>NYU | CUSP</a:t>
            </a:r>
            <a:endParaRPr sz="1100">
              <a:solidFill>
                <a:srgbClr val="000000"/>
              </a:solidFill>
              <a:latin typeface="Albert Sans ExtraBold"/>
              <a:ea typeface="Albert Sans ExtraBold"/>
              <a:cs typeface="Albert Sans ExtraBold"/>
              <a:sym typeface="Albert Sans ExtraBold"/>
            </a:endParaRPr>
          </a:p>
        </p:txBody>
      </p:sp>
      <p:pic>
        <p:nvPicPr>
          <p:cNvPr id="528" name="Google Shape;52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75" y="525475"/>
            <a:ext cx="8536400" cy="4496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77"/>
          <p:cNvSpPr txBox="1"/>
          <p:nvPr/>
        </p:nvSpPr>
        <p:spPr>
          <a:xfrm>
            <a:off x="7117250" y="3240300"/>
            <a:ext cx="1996200" cy="14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The actual ridership distribution for bus ridership is</a:t>
            </a: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found to be </a:t>
            </a:r>
            <a:r>
              <a:rPr b="1"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statistically significantly different</a:t>
            </a: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from all forecast distributions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0" name="Google Shape;530;p77"/>
          <p:cNvSpPr txBox="1"/>
          <p:nvPr/>
        </p:nvSpPr>
        <p:spPr>
          <a:xfrm>
            <a:off x="7190625" y="719075"/>
            <a:ext cx="17829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Actual ridership consistently </a:t>
            </a:r>
            <a:r>
              <a:rPr b="1"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outperforms</a:t>
            </a: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all forecasts using 2023-2024 ridership training data</a:t>
            </a:r>
            <a:endParaRPr sz="19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roduct Roadmap">
  <a:themeElements>
    <a:clrScheme name="Simple Light">
      <a:dk1>
        <a:srgbClr val="D32600"/>
      </a:dk1>
      <a:lt1>
        <a:srgbClr val="000000"/>
      </a:lt1>
      <a:dk2>
        <a:srgbClr val="FFFFFF"/>
      </a:dk2>
      <a:lt2>
        <a:srgbClr val="E57360"/>
      </a:lt2>
      <a:accent1>
        <a:srgbClr val="666666"/>
      </a:accent1>
      <a:accent2>
        <a:srgbClr val="B7B7B7"/>
      </a:accent2>
      <a:accent3>
        <a:srgbClr val="EFEFEF"/>
      </a:accent3>
      <a:accent4>
        <a:srgbClr val="F9EDE5"/>
      </a:accent4>
      <a:accent5>
        <a:srgbClr val="F3F3F3"/>
      </a:accent5>
      <a:accent6>
        <a:srgbClr val="F7F7F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